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notesSlides/notesSlide2.xml" ContentType="application/vnd.openxmlformats-officedocument.presentationml.notesSlide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7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312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311" r:id="rId31"/>
    <p:sldId id="310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13" r:id="rId54"/>
    <p:sldId id="308" r:id="rId55"/>
    <p:sldId id="309" r:id="rId56"/>
  </p:sldIdLst>
  <p:sldSz cx="12192000" cy="6858000"/>
  <p:notesSz cx="9296400" cy="7010400"/>
  <p:custDataLst>
    <p:tags r:id="rId5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FDCA70D6-C843-453E-8ECC-202D74B5D00A}">
          <p14:sldIdLst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</p14:sldIdLst>
        </p14:section>
        <p14:section name="Section sans titre" id="{8D98B4D7-E4D3-46C9-BC6D-0CC954A4D3C1}">
          <p14:sldIdLst>
            <p14:sldId id="273"/>
            <p14:sldId id="274"/>
            <p14:sldId id="275"/>
            <p14:sldId id="276"/>
            <p14:sldId id="277"/>
            <p14:sldId id="312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311"/>
            <p14:sldId id="310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13"/>
            <p14:sldId id="308"/>
            <p14:sldId id="30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706" autoAdjust="0"/>
  </p:normalViewPr>
  <p:slideViewPr>
    <p:cSldViewPr snapToGrid="0">
      <p:cViewPr varScale="1">
        <p:scale>
          <a:sx n="107" d="100"/>
          <a:sy n="107" d="100"/>
        </p:scale>
        <p:origin x="624" y="6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273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image1.png>
</file>

<file path=ppt/media/image10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1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4"/>
            <a:ext cx="7437120" cy="2760346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E4137-9C57-4BE7-8509-9D67AAFC4A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7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E4137-9C57-4BE7-8509-9D67AAFC4A5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54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14076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818" y="5155854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416386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817" y="5722592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data-action-lab.com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985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3CE7028-CDC2-A048-9FDF-C46CEB99E2DB}"/>
              </a:ext>
            </a:extLst>
          </p:cNvPr>
          <p:cNvPicPr/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40" y="6455412"/>
            <a:ext cx="4097020" cy="2739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FF5D9608-6046-B74F-AD6B-B49AB843FA8C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620" y="6455225"/>
            <a:ext cx="274320" cy="27432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18B58284-4A9F-8B47-93D9-EDA38991E4C1}"/>
              </a:ext>
            </a:extLst>
          </p:cNvPr>
          <p:cNvSpPr txBox="1"/>
          <p:nvPr userDrawn="1"/>
        </p:nvSpPr>
        <p:spPr>
          <a:xfrm>
            <a:off x="9037320" y="6407719"/>
            <a:ext cx="237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B3B3B3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data-action-lab.com</a:t>
            </a:r>
            <a:endParaRPr lang="en-US" dirty="0">
              <a:solidFill>
                <a:srgbClr val="B3B3B3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None/>
        <a:defRPr sz="24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0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9.xml"/><Relationship Id="rId1" Type="http://schemas.openxmlformats.org/officeDocument/2006/relationships/tags" Target="../tags/tag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1.xml"/><Relationship Id="rId1" Type="http://schemas.openxmlformats.org/officeDocument/2006/relationships/tags" Target="../tags/tag3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1.xml"/><Relationship Id="rId1" Type="http://schemas.openxmlformats.org/officeDocument/2006/relationships/tags" Target="../tags/tag4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3.xml"/><Relationship Id="rId1" Type="http://schemas.openxmlformats.org/officeDocument/2006/relationships/tags" Target="../tags/tag4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5.xml"/><Relationship Id="rId1" Type="http://schemas.openxmlformats.org/officeDocument/2006/relationships/tags" Target="../tags/tag4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2.xml"/><Relationship Id="rId1" Type="http://schemas.openxmlformats.org/officeDocument/2006/relationships/tags" Target="../tags/tag5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4.xml"/><Relationship Id="rId1" Type="http://schemas.openxmlformats.org/officeDocument/2006/relationships/tags" Target="../tags/tag5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6.xml"/><Relationship Id="rId1" Type="http://schemas.openxmlformats.org/officeDocument/2006/relationships/tags" Target="../tags/tag5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8.xml"/><Relationship Id="rId1" Type="http://schemas.openxmlformats.org/officeDocument/2006/relationships/tags" Target="../tags/tag5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4" Type="http://schemas.openxmlformats.org/officeDocument/2006/relationships/notesSlide" Target="../notesSlides/notesSlide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tags" Target="../tags/tag8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4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2.xml"/><Relationship Id="rId1" Type="http://schemas.openxmlformats.org/officeDocument/2006/relationships/tags" Target="../tags/tag9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6.xml"/><Relationship Id="rId1" Type="http://schemas.openxmlformats.org/officeDocument/2006/relationships/tags" Target="../tags/tag9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8.xml"/><Relationship Id="rId1" Type="http://schemas.openxmlformats.org/officeDocument/2006/relationships/tags" Target="../tags/tag9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0.xml"/><Relationship Id="rId1" Type="http://schemas.openxmlformats.org/officeDocument/2006/relationships/tags" Target="../tags/tag99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2.xml"/><Relationship Id="rId1" Type="http://schemas.openxmlformats.org/officeDocument/2006/relationships/tags" Target="../tags/tag10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5.xml"/><Relationship Id="rId1" Type="http://schemas.openxmlformats.org/officeDocument/2006/relationships/tags" Target="../tags/tag10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7.xml"/><Relationship Id="rId1" Type="http://schemas.openxmlformats.org/officeDocument/2006/relationships/tags" Target="../tags/tag10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9.xml"/><Relationship Id="rId1" Type="http://schemas.openxmlformats.org/officeDocument/2006/relationships/tags" Target="../tags/tag10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11.xml"/><Relationship Id="rId1" Type="http://schemas.openxmlformats.org/officeDocument/2006/relationships/tags" Target="../tags/tag11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3.xml"/><Relationship Id="rId1" Type="http://schemas.openxmlformats.org/officeDocument/2006/relationships/tags" Target="../tags/tag11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5.xml"/><Relationship Id="rId1" Type="http://schemas.openxmlformats.org/officeDocument/2006/relationships/tags" Target="../tags/tag11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17.xml"/><Relationship Id="rId1" Type="http://schemas.openxmlformats.org/officeDocument/2006/relationships/tags" Target="../tags/tag116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s://scottboms.com/downloads/documentation/markdown_cheatsheet.pdf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cran.r-project.org/doc/contrib/Short-refcard.pdf" TargetMode="Externa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6" Type="http://schemas.openxmlformats.org/officeDocument/2006/relationships/hyperlink" Target="https://s3.amazonaws.com/assets.datacamp.com/blog_assets/Jupyter_Notebook_Cheat_Sheet.pdf" TargetMode="External"/><Relationship Id="rId5" Type="http://schemas.openxmlformats.org/officeDocument/2006/relationships/hyperlink" Target="https://www.programiz.com/c-programming/examples/swapping" TargetMode="External"/><Relationship Id="rId4" Type="http://schemas.openxmlformats.org/officeDocument/2006/relationships/hyperlink" Target="https://www2.cs.arizona.edu/~debray/Teaching/CSc453/DOCS/cminusminusspec.html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1.xml"/><Relationship Id="rId1" Type="http://schemas.openxmlformats.org/officeDocument/2006/relationships/tags" Target="../tags/tag1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</p:txBody>
      </p:sp>
    </p:spTree>
    <p:extLst>
      <p:ext uri="{BB962C8B-B14F-4D97-AF65-F5344CB8AC3E}">
        <p14:creationId xmlns:p14="http://schemas.microsoft.com/office/powerpoint/2010/main" val="410747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</a:t>
            </a:r>
            <a:r>
              <a:rPr lang="fr-CA" noProof="0" dirty="0" smtClean="0"/>
              <a:t>NORMAL : </a:t>
            </a:r>
            <a:r>
              <a:rPr lang="fr-CA" noProof="0" dirty="0"/>
              <a:t>DÉFINITION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1866896"/>
            <a:ext cx="11029615" cy="4140767"/>
          </a:xfrm>
        </p:spPr>
        <p:txBody>
          <a:bodyPr/>
          <a:lstStyle/>
          <a:p>
            <a:r>
              <a:rPr lang="fr-CA" noProof="0" dirty="0"/>
              <a:t>Dans un langage </a:t>
            </a:r>
            <a:r>
              <a:rPr lang="fr-CA" noProof="0" dirty="0" smtClean="0"/>
              <a:t>normal :</a:t>
            </a:r>
            <a:endParaRPr lang="fr-CA" noProof="0" dirty="0"/>
          </a:p>
          <a:p>
            <a:pPr lvl="1"/>
            <a:r>
              <a:rPr lang="fr-CA" noProof="0" dirty="0"/>
              <a:t>les mots sont créés à partir d’un alphabet prédéfini;</a:t>
            </a:r>
          </a:p>
          <a:p>
            <a:pPr lvl="1"/>
            <a:r>
              <a:rPr lang="fr-CA" noProof="0" dirty="0"/>
              <a:t>une grammaire </a:t>
            </a:r>
            <a:r>
              <a:rPr lang="fr-CA" noProof="0" dirty="0" smtClean="0"/>
              <a:t>définit des </a:t>
            </a:r>
            <a:r>
              <a:rPr lang="fr-CA" noProof="0" dirty="0"/>
              <a:t>règles relatives à la manière de regrouper des lettres pour créer des mots.</a:t>
            </a:r>
          </a:p>
        </p:txBody>
      </p:sp>
    </p:spTree>
    <p:extLst>
      <p:ext uri="{BB962C8B-B14F-4D97-AF65-F5344CB8AC3E}">
        <p14:creationId xmlns:p14="http://schemas.microsoft.com/office/powerpoint/2010/main" val="243263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</a:t>
            </a:r>
            <a:r>
              <a:rPr lang="fr-CA" noProof="0" dirty="0" smtClean="0"/>
              <a:t>INFORMATIQUE : Définition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Langage (normal) créé pour </a:t>
            </a:r>
            <a:r>
              <a:rPr lang="fr-CA" dirty="0"/>
              <a:t>donner des </a:t>
            </a:r>
            <a:r>
              <a:rPr lang="fr-CA" noProof="0" dirty="0"/>
              <a:t>instructions </a:t>
            </a:r>
            <a:r>
              <a:rPr lang="fr-CA" b="1" dirty="0"/>
              <a:t>à un ordinateur</a:t>
            </a:r>
            <a:r>
              <a:rPr lang="fr-CA" noProof="0" dirty="0"/>
              <a:t>, de manière qu’on puisse le compiler en instructions de bas niveau que peut </a:t>
            </a:r>
            <a:r>
              <a:rPr lang="fr-CA" b="1" noProof="0" dirty="0"/>
              <a:t>exécuter</a:t>
            </a:r>
            <a:r>
              <a:rPr lang="fr-CA" noProof="0" dirty="0"/>
              <a:t> le processeur de l’ordinateur.</a:t>
            </a:r>
          </a:p>
        </p:txBody>
      </p:sp>
    </p:spTree>
    <p:extLst>
      <p:ext uri="{BB962C8B-B14F-4D97-AF65-F5344CB8AC3E}">
        <p14:creationId xmlns:p14="http://schemas.microsoft.com/office/powerpoint/2010/main" val="115870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fr-CA" noProof="0" dirty="0"/>
              <a:t>LANGAGE </a:t>
            </a:r>
            <a:r>
              <a:rPr lang="fr-CA" noProof="0" dirty="0" smtClean="0"/>
              <a:t>INFORMATIQUE : </a:t>
            </a:r>
            <a:r>
              <a:rPr lang="fr-CA" noProof="0" dirty="0"/>
              <a:t>DÉFINITION OFFICIELLE DU LANGAGE C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  <p:custDataLst>
              <p:tags r:id="rId2"/>
            </p:custDataLst>
          </p:nvPr>
        </p:nvPicPr>
        <p:blipFill rotWithShape="1">
          <a:blip r:embed="rId5"/>
          <a:srcRect t="22223" r="963" b="22223"/>
          <a:stretch/>
        </p:blipFill>
        <p:spPr>
          <a:xfrm>
            <a:off x="504896" y="599725"/>
            <a:ext cx="11182208" cy="4163864"/>
          </a:xfrm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fr-CA" sz="1600" dirty="0"/>
              <a:t>Langage créé pour donner des </a:t>
            </a:r>
            <a:r>
              <a:rPr lang="fr-CA" sz="1600" noProof="0" dirty="0"/>
              <a:t>instructions à un ordinateur</a:t>
            </a:r>
          </a:p>
        </p:txBody>
      </p:sp>
    </p:spTree>
    <p:extLst>
      <p:ext uri="{BB962C8B-B14F-4D97-AF65-F5344CB8AC3E}">
        <p14:creationId xmlns:p14="http://schemas.microsoft.com/office/powerpoint/2010/main" val="41582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</a:t>
            </a:r>
            <a:r>
              <a:rPr lang="fr-CA" noProof="0" dirty="0" smtClean="0"/>
              <a:t>INFORMATIQUE : Définition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dirty="0"/>
              <a:t>Un </a:t>
            </a:r>
            <a:r>
              <a:rPr lang="fr-CA" b="1" dirty="0"/>
              <a:t>algorithme</a:t>
            </a:r>
            <a:r>
              <a:rPr lang="fr-CA" dirty="0"/>
              <a:t> écrit dans un </a:t>
            </a:r>
            <a:r>
              <a:rPr lang="fr-CA" b="1" dirty="0"/>
              <a:t>langage informatique</a:t>
            </a:r>
            <a:r>
              <a:rPr lang="fr-CA" dirty="0"/>
              <a:t> donne à un ordinateur des instructions pour exécuter une </a:t>
            </a:r>
            <a:r>
              <a:rPr lang="fr-CA" b="1" dirty="0"/>
              <a:t>suite</a:t>
            </a:r>
            <a:r>
              <a:rPr lang="fr-CA" dirty="0"/>
              <a:t> d’</a:t>
            </a:r>
            <a:r>
              <a:rPr lang="fr-CA" b="1" dirty="0"/>
              <a:t>opérations</a:t>
            </a:r>
            <a:r>
              <a:rPr lang="fr-CA" dirty="0"/>
              <a:t>.</a:t>
            </a:r>
          </a:p>
          <a:p>
            <a:endParaRPr lang="fr-CA" sz="500" dirty="0"/>
          </a:p>
          <a:p>
            <a:r>
              <a:rPr lang="fr-CA" dirty="0"/>
              <a:t>On peut le </a:t>
            </a:r>
            <a:r>
              <a:rPr lang="fr-CA" b="1" dirty="0"/>
              <a:t>compiler</a:t>
            </a:r>
            <a:r>
              <a:rPr lang="fr-CA" dirty="0"/>
              <a:t> ou l’</a:t>
            </a:r>
            <a:r>
              <a:rPr lang="fr-CA" b="1" dirty="0"/>
              <a:t>interpréter</a:t>
            </a:r>
            <a:r>
              <a:rPr lang="fr-CA" dirty="0"/>
              <a:t> sous forme d’une suite d’opérations matérielles exécutées par les </a:t>
            </a:r>
            <a:r>
              <a:rPr lang="fr-CA" b="1" dirty="0"/>
              <a:t>composants électriques</a:t>
            </a:r>
            <a:r>
              <a:rPr lang="fr-CA" dirty="0"/>
              <a:t> d’un ordinateur.</a:t>
            </a:r>
          </a:p>
        </p:txBody>
      </p:sp>
    </p:spTree>
    <p:extLst>
      <p:ext uri="{BB962C8B-B14F-4D97-AF65-F5344CB8AC3E}">
        <p14:creationId xmlns:p14="http://schemas.microsoft.com/office/powerpoint/2010/main" val="685946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dirty="0" smtClean="0"/>
              <a:t>Exemple d’un algorithme</a:t>
            </a:r>
            <a:endParaRPr lang="fr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3" y="2180496"/>
            <a:ext cx="7440370" cy="4140767"/>
          </a:xfrm>
        </p:spPr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½ tasse de farine dans un bol.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Ajouter un œuf dans le bol.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3 </a:t>
            </a:r>
            <a:r>
              <a:rPr lang="fr-CA" noProof="0" dirty="0" smtClean="0"/>
              <a:t>cuillères </a:t>
            </a:r>
            <a:r>
              <a:rPr lang="fr-CA" noProof="0" dirty="0"/>
              <a:t>à table </a:t>
            </a:r>
            <a:r>
              <a:rPr lang="fr-CA" noProof="0" dirty="0" smtClean="0"/>
              <a:t>d’huile</a:t>
            </a:r>
            <a:r>
              <a:rPr lang="fr-CA" dirty="0" smtClean="0"/>
              <a:t> </a:t>
            </a:r>
            <a:r>
              <a:rPr lang="fr-CA" dirty="0"/>
              <a:t>dans le bol.</a:t>
            </a:r>
            <a:endParaRPr lang="fr-CA" noProof="0" dirty="0"/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1 </a:t>
            </a:r>
            <a:r>
              <a:rPr lang="fr-CA" noProof="0" dirty="0" smtClean="0"/>
              <a:t>cuillère à </a:t>
            </a:r>
            <a:r>
              <a:rPr lang="fr-CA" noProof="0" dirty="0"/>
              <a:t>thé de poudre à pâte dans le bol.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Mélanger avec une </a:t>
            </a:r>
            <a:r>
              <a:rPr lang="fr-CA" noProof="0" dirty="0" err="1" smtClean="0"/>
              <a:t>cuill</a:t>
            </a:r>
            <a:r>
              <a:rPr lang="fr-CA" dirty="0" smtClean="0"/>
              <a:t>è</a:t>
            </a:r>
            <a:r>
              <a:rPr lang="fr-CA" noProof="0" dirty="0" err="1" smtClean="0"/>
              <a:t>re</a:t>
            </a:r>
            <a:r>
              <a:rPr lang="fr-CA" noProof="0" dirty="0" smtClean="0"/>
              <a:t> </a:t>
            </a:r>
            <a:r>
              <a:rPr lang="fr-CA" noProof="0" dirty="0"/>
              <a:t>jusqu’à l’obtention d’une</a:t>
            </a:r>
            <a:br>
              <a:rPr lang="fr-CA" noProof="0" dirty="0"/>
            </a:br>
            <a:r>
              <a:rPr lang="fr-CA" noProof="0" dirty="0"/>
              <a:t>texture lisse.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le mélange dans le moule à muffins.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Cuire pendant 15 minutes à </a:t>
            </a:r>
            <a:r>
              <a:rPr lang="fr-CA" noProof="0" dirty="0" smtClean="0"/>
              <a:t>350 °</a:t>
            </a:r>
            <a:r>
              <a:rPr lang="fr-CA" noProof="0" dirty="0"/>
              <a:t>F.</a:t>
            </a:r>
          </a:p>
        </p:txBody>
      </p:sp>
    </p:spTree>
    <p:extLst>
      <p:ext uri="{BB962C8B-B14F-4D97-AF65-F5344CB8AC3E}">
        <p14:creationId xmlns:p14="http://schemas.microsoft.com/office/powerpoint/2010/main" val="283788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Algorithme : Définition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Suite d’instructions comportant au moins un point d’arrêt bien défini.</a:t>
            </a:r>
          </a:p>
        </p:txBody>
      </p:sp>
    </p:spTree>
    <p:extLst>
      <p:ext uri="{BB962C8B-B14F-4D97-AF65-F5344CB8AC3E}">
        <p14:creationId xmlns:p14="http://schemas.microsoft.com/office/powerpoint/2010/main" val="22954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</a:t>
            </a:r>
            <a:r>
              <a:rPr lang="fr-CA" noProof="0" dirty="0" smtClean="0"/>
              <a:t>INFORMATIQUE : Détails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3" y="2008016"/>
            <a:ext cx="6521171" cy="4140767"/>
          </a:xfrm>
        </p:spPr>
        <p:txBody>
          <a:bodyPr>
            <a:normAutofit fontScale="92500" lnSpcReduction="10000"/>
          </a:bodyPr>
          <a:lstStyle/>
          <a:p>
            <a:r>
              <a:rPr lang="fr-CA" noProof="0" dirty="0"/>
              <a:t>Les langages informatiques évolués sont compilés en (ou interprétés sous forme de) </a:t>
            </a:r>
            <a:r>
              <a:rPr lang="fr-CA" noProof="0" dirty="0" smtClean="0"/>
              <a:t>code machine, </a:t>
            </a:r>
            <a:r>
              <a:rPr lang="fr-CA" noProof="0" dirty="0"/>
              <a:t>c.</a:t>
            </a:r>
            <a:r>
              <a:rPr lang="fr-CA" noProof="0" dirty="0">
                <a:latin typeface="Arabic Typesetting" panose="020B0604020202020204" pitchFamily="66" charset="-78"/>
                <a:cs typeface="Arabic Typesetting" panose="020B0604020202020204" pitchFamily="66" charset="-78"/>
              </a:rPr>
              <a:t>˗</a:t>
            </a:r>
            <a:r>
              <a:rPr lang="fr-CA" noProof="0" dirty="0" err="1"/>
              <a:t>à</a:t>
            </a:r>
            <a:r>
              <a:rPr lang="fr-CA" noProof="0" dirty="0" err="1">
                <a:latin typeface="Arabic Typesetting" panose="03020402040406030203" pitchFamily="66" charset="-78"/>
                <a:cs typeface="Arabic Typesetting" panose="03020402040406030203" pitchFamily="66" charset="-78"/>
              </a:rPr>
              <a:t>˗</a:t>
            </a:r>
            <a:r>
              <a:rPr lang="fr-CA" noProof="0" dirty="0" err="1"/>
              <a:t>d</a:t>
            </a:r>
            <a:r>
              <a:rPr lang="fr-CA" noProof="0" dirty="0"/>
              <a:t>. une suite d’instructions élémentaires qui indiquent au matériel informatique comment se comporter.</a:t>
            </a:r>
          </a:p>
          <a:p>
            <a:endParaRPr lang="fr-CA" sz="500" noProof="0" dirty="0"/>
          </a:p>
          <a:p>
            <a:r>
              <a:rPr lang="fr-CA" noProof="0" dirty="0"/>
              <a:t>Lorsque l’ordinateur exécute les instructions, nous disons qu’il « exécute » le programme – sous forme d’un </a:t>
            </a:r>
            <a:r>
              <a:rPr lang="fr-CA" b="1" noProof="0" dirty="0"/>
              <a:t>processus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noProof="0" dirty="0"/>
              <a:t>Nous pouvons indiquer à un ordinateur d’exécuter un programme. Un ordinateur </a:t>
            </a:r>
            <a:r>
              <a:rPr lang="fr-CA" noProof="0" dirty="0" smtClean="0"/>
              <a:t>peut aussi lancer lui-même </a:t>
            </a:r>
            <a:r>
              <a:rPr lang="fr-CA" noProof="0" dirty="0"/>
              <a:t>un programme!</a:t>
            </a:r>
          </a:p>
        </p:txBody>
      </p:sp>
      <p:pic>
        <p:nvPicPr>
          <p:cNvPr id="6" name="Picture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452998" y="2116788"/>
            <a:ext cx="4472660" cy="373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04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</a:t>
            </a:r>
            <a:r>
              <a:rPr lang="fr-CA" noProof="0" dirty="0" smtClean="0"/>
              <a:t>INFORMATIQUE : VUE </a:t>
            </a:r>
            <a:r>
              <a:rPr lang="fr-CA" noProof="0" dirty="0"/>
              <a:t>D’ENSEMBLE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71438" y="1992336"/>
            <a:ext cx="9923413" cy="4140767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/>
              <a:buChar char="•"/>
            </a:pPr>
            <a:r>
              <a:rPr lang="fr-CA" noProof="0" dirty="0"/>
              <a:t>Tous les ordinateurs fonctionnent en exécutant des programmes informatiques (compilés).</a:t>
            </a:r>
          </a:p>
          <a:p>
            <a:pPr marL="171450" indent="-171450">
              <a:buFont typeface="Arial"/>
              <a:buChar char="•"/>
            </a:pPr>
            <a:endParaRPr lang="fr-CA" sz="500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 smtClean="0"/>
              <a:t>Internet </a:t>
            </a:r>
            <a:r>
              <a:rPr lang="fr-CA" noProof="0" dirty="0"/>
              <a:t>est un regroupement d’ordinateurs connectés par des fils ou des émetteurs et des récepteurs radio.</a:t>
            </a:r>
          </a:p>
          <a:p>
            <a:pPr marL="171450" indent="-171450">
              <a:buFont typeface="Arial"/>
              <a:buChar char="•"/>
            </a:pPr>
            <a:endParaRPr lang="fr-CA" sz="500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Un ordinateur transmet </a:t>
            </a:r>
            <a:r>
              <a:rPr lang="fr-CA" dirty="0"/>
              <a:t>des signaux à d’autres ordinateurs sur ce réseau et reçoit des signaux d’autres </a:t>
            </a:r>
            <a:r>
              <a:rPr lang="fr-CA" dirty="0" smtClean="0"/>
              <a:t>ordinateurs</a:t>
            </a:r>
            <a:r>
              <a:rPr lang="fr-CA" noProof="0" dirty="0" smtClean="0"/>
              <a:t>.</a:t>
            </a:r>
            <a:endParaRPr lang="fr-CA" noProof="0" dirty="0"/>
          </a:p>
          <a:p>
            <a:pPr marL="171450" indent="-171450">
              <a:buFont typeface="Arial"/>
              <a:buChar char="•"/>
            </a:pPr>
            <a:endParaRPr lang="fr-CA" sz="500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Les signaux envoyés d’un ordinateur à un autre, et le traitement effectué sur les signaux reçus, dépendent des programmes exécutés par les ordinateurs.</a:t>
            </a:r>
          </a:p>
          <a:p>
            <a:pPr marL="171450" indent="-171450">
              <a:buFont typeface="Arial"/>
              <a:buChar char="•"/>
            </a:pPr>
            <a:endParaRPr lang="fr-CA" sz="500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 nuage est une partie </a:t>
            </a:r>
            <a:r>
              <a:rPr lang="fr-CA" noProof="0" dirty="0" smtClean="0"/>
              <a:t>d’Internet </a:t>
            </a:r>
            <a:r>
              <a:rPr lang="fr-CA" noProof="0" dirty="0"/>
              <a:t>grossièrement définie comme étant un regroupement d’ordinateurs utilisés principalement pour stocker du contenu </a:t>
            </a:r>
            <a:r>
              <a:rPr lang="fr-CA" dirty="0"/>
              <a:t>et en envoyer à </a:t>
            </a:r>
            <a:r>
              <a:rPr lang="fr-CA" noProof="0" dirty="0"/>
              <a:t>d’autres ordinateurs.</a:t>
            </a:r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679580" y="1928628"/>
            <a:ext cx="1032260" cy="430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51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9E411C-4B33-6543-A3A5-510F70CFF83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ÉLÉMENTS </a:t>
            </a:r>
            <a:r>
              <a:rPr lang="fr-CA" noProof="0" dirty="0" smtClean="0"/>
              <a:t>DU </a:t>
            </a:r>
            <a:r>
              <a:rPr lang="fr-CA" noProof="0" dirty="0"/>
              <a:t>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0514616-34C6-D54F-B621-A2C28F6998D8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Rudiments </a:t>
            </a:r>
            <a:r>
              <a:rPr lang="fr-CA" noProof="0" dirty="0"/>
              <a:t>de la programmation</a:t>
            </a:r>
          </a:p>
        </p:txBody>
      </p:sp>
    </p:spTree>
    <p:extLst>
      <p:ext uri="{BB962C8B-B14F-4D97-AF65-F5344CB8AC3E}">
        <p14:creationId xmlns:p14="http://schemas.microsoft.com/office/powerpoint/2010/main" val="19050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920CCF8-1771-CD41-9D74-6C6C7EDF44A5}"/>
              </a:ext>
            </a:extLst>
          </p:cNvPr>
          <p:cNvSpPr>
            <a:spLocks noGrp="1"/>
          </p:cNvSpPr>
          <p:nvPr>
            <p:ph idx="1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r>
              <a:rPr lang="fr-CA" noProof="0" dirty="0"/>
              <a:t>Quels sont les éléments fondamentaux </a:t>
            </a:r>
            <a:r>
              <a:rPr lang="fr-CA" noProof="0" dirty="0" smtClean="0"/>
              <a:t>du code </a:t>
            </a:r>
            <a:r>
              <a:rPr lang="fr-CA" noProof="0" dirty="0"/>
              <a:t>informatique?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Discussion de groupe</a:t>
            </a:r>
          </a:p>
        </p:txBody>
      </p:sp>
    </p:spTree>
    <p:extLst>
      <p:ext uri="{BB962C8B-B14F-4D97-AF65-F5344CB8AC3E}">
        <p14:creationId xmlns:p14="http://schemas.microsoft.com/office/powerpoint/2010/main" val="245033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APERÇU</a:t>
            </a: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850374" y="2180496"/>
            <a:ext cx="4914099" cy="326710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CA" noProof="0" dirty="0"/>
              <a:t>Concepts fondamentaux de la programmation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Éléments </a:t>
            </a:r>
            <a:r>
              <a:rPr lang="fr-CA" noProof="0" dirty="0" smtClean="0"/>
              <a:t>du code</a:t>
            </a:r>
            <a:endParaRPr lang="fr-CA" noProof="0" dirty="0"/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Conception au moyen </a:t>
            </a:r>
            <a:r>
              <a:rPr lang="fr-CA" noProof="0" dirty="0" smtClean="0"/>
              <a:t>de </a:t>
            </a:r>
            <a:r>
              <a:rPr lang="fr-CA" noProof="0" dirty="0"/>
              <a:t>pseudocode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Transfert </a:t>
            </a:r>
            <a:r>
              <a:rPr lang="fr-CA" noProof="0" dirty="0" smtClean="0"/>
              <a:t>du pseudocode </a:t>
            </a:r>
            <a:r>
              <a:rPr lang="fr-CA" noProof="0" dirty="0"/>
              <a:t>à un code exécutable</a:t>
            </a:r>
          </a:p>
        </p:txBody>
      </p:sp>
    </p:spTree>
    <p:extLst>
      <p:ext uri="{BB962C8B-B14F-4D97-AF65-F5344CB8AC3E}">
        <p14:creationId xmlns:p14="http://schemas.microsoft.com/office/powerpoint/2010/main" val="224537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ÉLÉMENTS </a:t>
            </a:r>
            <a:r>
              <a:rPr lang="fr-CA" noProof="0" dirty="0" smtClean="0"/>
              <a:t>DU CODE </a:t>
            </a:r>
            <a:r>
              <a:rPr lang="fr-CA" noProof="0" dirty="0"/>
              <a:t>INFORMATIQUE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CA" noProof="0" dirty="0"/>
              <a:t>Variables</a:t>
            </a:r>
          </a:p>
          <a:p>
            <a:r>
              <a:rPr lang="fr-CA" noProof="0" dirty="0"/>
              <a:t>Structures des données</a:t>
            </a:r>
          </a:p>
          <a:p>
            <a:r>
              <a:rPr lang="fr-CA" noProof="0" dirty="0"/>
              <a:t>Opérateurs</a:t>
            </a:r>
          </a:p>
          <a:p>
            <a:r>
              <a:rPr lang="fr-CA" noProof="0" dirty="0"/>
              <a:t>Énoncés et expressions</a:t>
            </a:r>
          </a:p>
          <a:p>
            <a:r>
              <a:rPr lang="fr-CA" noProof="0" dirty="0"/>
              <a:t>Blocs (et portée)</a:t>
            </a:r>
          </a:p>
          <a:p>
            <a:r>
              <a:rPr lang="fr-CA" noProof="0" dirty="0"/>
              <a:t>Fonctions</a:t>
            </a:r>
          </a:p>
          <a:p>
            <a:r>
              <a:rPr lang="fr-CA" noProof="0" dirty="0"/>
              <a:t>Flux logique (de </a:t>
            </a:r>
            <a:r>
              <a:rPr lang="fr-CA" dirty="0"/>
              <a:t>commande</a:t>
            </a:r>
            <a:r>
              <a:rPr lang="fr-CA" noProof="0" dirty="0"/>
              <a:t>)</a:t>
            </a:r>
          </a:p>
          <a:p>
            <a:r>
              <a:rPr lang="fr-CA" noProof="0" dirty="0"/>
              <a:t>Bibliothèques/trousses/modules</a:t>
            </a:r>
          </a:p>
          <a:p>
            <a:r>
              <a:rPr lang="fr-CA" noProof="0" dirty="0"/>
              <a:t>Données d’entrée/données de sortie</a:t>
            </a:r>
          </a:p>
          <a:p>
            <a:r>
              <a:rPr lang="fr-CA" noProof="0" dirty="0"/>
              <a:t>Interpréteurs/compilateurs</a:t>
            </a:r>
          </a:p>
        </p:txBody>
      </p:sp>
    </p:spTree>
    <p:extLst>
      <p:ext uri="{BB962C8B-B14F-4D97-AF65-F5344CB8AC3E}">
        <p14:creationId xmlns:p14="http://schemas.microsoft.com/office/powerpoint/2010/main" val="21195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14396" y="889001"/>
            <a:ext cx="11923999" cy="49475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967484" y="4428810"/>
            <a:ext cx="1994027" cy="192195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26137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PRÊTS </a:t>
            </a:r>
            <a:r>
              <a:rPr lang="fr-CA" noProof="0" dirty="0"/>
              <a:t>À FAIRE DE LA PROGRAMMATION</a:t>
            </a:r>
            <a:r>
              <a:rPr lang="fr-CA" noProof="0" dirty="0" smtClean="0"/>
              <a:t>?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3" y="2180496"/>
            <a:ext cx="6225160" cy="4140767"/>
          </a:xfrm>
        </p:spPr>
        <p:txBody>
          <a:bodyPr/>
          <a:lstStyle/>
          <a:p>
            <a:pPr algn="ctr"/>
            <a:r>
              <a:rPr lang="fr-CA" noProof="0" dirty="0"/>
              <a:t>Pas si vite!</a:t>
            </a:r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207048" y="1921054"/>
            <a:ext cx="4175883" cy="450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25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 smtClean="0"/>
              <a:t>CONCEPTION DE CODE (UTILISATION DE PSEUDOCODE)</a:t>
            </a:r>
            <a:endParaRPr lang="fr-CA" noProof="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Rudiments </a:t>
            </a:r>
            <a:r>
              <a:rPr lang="fr-CA" noProof="0" dirty="0"/>
              <a:t>de la programmation</a:t>
            </a:r>
          </a:p>
          <a:p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345662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Discussion de groupe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594981F-6AAF-C241-BFEA-D46368554A0B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algn="ctr"/>
            <a:r>
              <a:rPr lang="fr-CA" noProof="0" dirty="0"/>
              <a:t>Qu’est-ce que ça signifie que de concevoir un algorithme, ou un programme?</a:t>
            </a:r>
          </a:p>
        </p:txBody>
      </p:sp>
    </p:spTree>
    <p:extLst>
      <p:ext uri="{BB962C8B-B14F-4D97-AF65-F5344CB8AC3E}">
        <p14:creationId xmlns:p14="http://schemas.microsoft.com/office/powerpoint/2010/main" val="173925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 smtClean="0"/>
              <a:t>ÉLÉMENTS DE LA CONCEPTION</a:t>
            </a:r>
            <a:endParaRPr lang="fr-CA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Lors de la conception d’un algorithme, nous devons </a:t>
            </a:r>
            <a:r>
              <a:rPr lang="fr-CA" noProof="0" dirty="0" smtClean="0"/>
              <a:t>préciser :</a:t>
            </a:r>
            <a:endParaRPr lang="fr-CA" noProof="0" dirty="0"/>
          </a:p>
          <a:p>
            <a:pPr lvl="1"/>
            <a:r>
              <a:rPr lang="fr-CA" noProof="0" dirty="0"/>
              <a:t>les données d’entrée;</a:t>
            </a:r>
          </a:p>
          <a:p>
            <a:pPr lvl="1"/>
            <a:r>
              <a:rPr lang="fr-CA" noProof="0" dirty="0"/>
              <a:t>les données de sortie;</a:t>
            </a:r>
          </a:p>
          <a:p>
            <a:pPr lvl="1"/>
            <a:r>
              <a:rPr lang="fr-CA" noProof="0" dirty="0"/>
              <a:t>la méthode </a:t>
            </a:r>
            <a:r>
              <a:rPr lang="fr-CA" dirty="0" smtClean="0"/>
              <a:t>pour</a:t>
            </a:r>
            <a:r>
              <a:rPr lang="fr-CA" noProof="0" dirty="0" smtClean="0"/>
              <a:t> </a:t>
            </a:r>
            <a:r>
              <a:rPr lang="fr-CA" noProof="0" dirty="0"/>
              <a:t>transformer </a:t>
            </a:r>
            <a:r>
              <a:rPr lang="fr-CA" dirty="0"/>
              <a:t>les données d’entrée en données de sortie.</a:t>
            </a:r>
            <a:endParaRPr lang="fr-CA" noProof="0" dirty="0"/>
          </a:p>
          <a:p>
            <a:endParaRPr lang="fr-CA" sz="500" noProof="0" dirty="0"/>
          </a:p>
          <a:p>
            <a:r>
              <a:rPr lang="fr-CA" noProof="0" dirty="0"/>
              <a:t>D’un point de vue plus général, nous pouvons également parler de la fonction ou de l’objet de l’algorithme.</a:t>
            </a:r>
          </a:p>
        </p:txBody>
      </p:sp>
    </p:spTree>
    <p:extLst>
      <p:ext uri="{BB962C8B-B14F-4D97-AF65-F5344CB8AC3E}">
        <p14:creationId xmlns:p14="http://schemas.microsoft.com/office/powerpoint/2010/main" val="289099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Pseudocode : Exemple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r>
              <a:rPr lang="fr-CA" sz="1600" noProof="0" dirty="0" err="1">
                <a:latin typeface="Courier"/>
                <a:cs typeface="Courier"/>
              </a:rPr>
              <a:t>j_cluster</a:t>
            </a:r>
            <a:r>
              <a:rPr lang="fr-CA" sz="1600" noProof="0" dirty="0">
                <a:latin typeface="Courier"/>
                <a:cs typeface="Courier"/>
              </a:rPr>
              <a:t>(</a:t>
            </a:r>
            <a:r>
              <a:rPr lang="fr-CA" sz="1600" noProof="0" dirty="0" err="1">
                <a:latin typeface="Courier"/>
                <a:cs typeface="Courier"/>
              </a:rPr>
              <a:t>array_of_points</a:t>
            </a:r>
            <a:r>
              <a:rPr lang="fr-CA" sz="1600" noProof="0" dirty="0">
                <a:latin typeface="Courier"/>
                <a:cs typeface="Courier"/>
              </a:rPr>
              <a:t>, </a:t>
            </a:r>
            <a:r>
              <a:rPr lang="fr-CA" sz="1600" noProof="0" dirty="0" err="1">
                <a:latin typeface="Courier"/>
                <a:cs typeface="Courier"/>
              </a:rPr>
              <a:t>max_n_neighbour_distance</a:t>
            </a:r>
            <a:r>
              <a:rPr lang="fr-CA" sz="1600" noProof="0" dirty="0">
                <a:latin typeface="Courier"/>
                <a:cs typeface="Courier"/>
              </a:rPr>
              <a:t>)</a:t>
            </a:r>
          </a:p>
          <a:p>
            <a:r>
              <a:rPr lang="fr-CA" sz="1600" noProof="0" dirty="0">
                <a:latin typeface="Courier"/>
                <a:cs typeface="Courier"/>
              </a:rPr>
              <a:t>{</a:t>
            </a:r>
          </a:p>
          <a:p>
            <a:r>
              <a:rPr lang="fr-CA" sz="1600" noProof="0" dirty="0">
                <a:latin typeface="Courier"/>
                <a:cs typeface="Courier"/>
              </a:rPr>
              <a:t>	for </a:t>
            </a:r>
            <a:r>
              <a:rPr lang="fr-CA" sz="1600" noProof="0" dirty="0" err="1">
                <a:latin typeface="Courier"/>
                <a:cs typeface="Courier"/>
              </a:rPr>
              <a:t>each</a:t>
            </a:r>
            <a:r>
              <a:rPr lang="fr-CA" sz="1600" noProof="0" dirty="0">
                <a:latin typeface="Courier"/>
                <a:cs typeface="Courier"/>
              </a:rPr>
              <a:t> point[i] in </a:t>
            </a:r>
            <a:r>
              <a:rPr lang="fr-CA" sz="1600" noProof="0" dirty="0" err="1">
                <a:latin typeface="Courier"/>
                <a:cs typeface="Courier"/>
              </a:rPr>
              <a:t>array_of_points</a:t>
            </a:r>
            <a:endParaRPr lang="fr-CA" sz="1600" noProof="0" dirty="0">
              <a:latin typeface="Courier"/>
              <a:cs typeface="Courier"/>
            </a:endParaRPr>
          </a:p>
          <a:p>
            <a:r>
              <a:rPr lang="fr-CA" sz="1600" noProof="0" dirty="0">
                <a:latin typeface="Courier"/>
                <a:cs typeface="Courier"/>
              </a:rPr>
              <a:t>	{</a:t>
            </a:r>
          </a:p>
          <a:p>
            <a:r>
              <a:rPr lang="fr-CA" sz="1600" noProof="0" dirty="0">
                <a:latin typeface="Courier"/>
                <a:cs typeface="Courier"/>
              </a:rPr>
              <a:t>		for </a:t>
            </a:r>
            <a:r>
              <a:rPr lang="fr-CA" sz="1600" noProof="0" dirty="0" err="1">
                <a:latin typeface="Courier"/>
                <a:cs typeface="Courier"/>
              </a:rPr>
              <a:t>each</a:t>
            </a:r>
            <a:r>
              <a:rPr lang="fr-CA" sz="1600" noProof="0" dirty="0">
                <a:latin typeface="Courier"/>
                <a:cs typeface="Courier"/>
              </a:rPr>
              <a:t> </a:t>
            </a:r>
            <a:r>
              <a:rPr lang="fr-CA" sz="1600" noProof="0" dirty="0" err="1">
                <a:latin typeface="Courier"/>
                <a:cs typeface="Courier"/>
              </a:rPr>
              <a:t>remaining</a:t>
            </a:r>
            <a:r>
              <a:rPr lang="fr-CA" sz="1600" noProof="0" dirty="0">
                <a:latin typeface="Courier"/>
                <a:cs typeface="Courier"/>
              </a:rPr>
              <a:t> point[j] in </a:t>
            </a:r>
            <a:r>
              <a:rPr lang="fr-CA" sz="1600" noProof="0" dirty="0" err="1">
                <a:latin typeface="Courier"/>
                <a:cs typeface="Courier"/>
              </a:rPr>
              <a:t>array_of_points</a:t>
            </a:r>
            <a:endParaRPr lang="fr-CA" sz="1600" noProof="0" dirty="0">
              <a:latin typeface="Courier"/>
              <a:cs typeface="Courier"/>
            </a:endParaRPr>
          </a:p>
          <a:p>
            <a:r>
              <a:rPr lang="fr-CA" sz="1600" noProof="0" dirty="0">
                <a:latin typeface="Courier"/>
                <a:cs typeface="Courier"/>
              </a:rPr>
              <a:t>		{</a:t>
            </a:r>
          </a:p>
          <a:p>
            <a:r>
              <a:rPr lang="fr-CA" sz="1600" noProof="0" dirty="0">
                <a:latin typeface="Courier"/>
                <a:cs typeface="Courier"/>
              </a:rPr>
              <a:t>			</a:t>
            </a:r>
            <a:r>
              <a:rPr lang="fr-CA" sz="1600" noProof="0" dirty="0" err="1">
                <a:latin typeface="Courier"/>
                <a:cs typeface="Courier"/>
              </a:rPr>
              <a:t>distance_between_ij</a:t>
            </a:r>
            <a:r>
              <a:rPr lang="fr-CA" sz="1600" noProof="0" dirty="0">
                <a:latin typeface="Courier"/>
                <a:cs typeface="Courier"/>
              </a:rPr>
              <a:t> = distance(point[i], point[j])</a:t>
            </a:r>
          </a:p>
          <a:p>
            <a:r>
              <a:rPr lang="fr-CA" sz="1600" noProof="0" dirty="0">
                <a:latin typeface="Courier"/>
                <a:cs typeface="Courier"/>
              </a:rPr>
              <a:t>			if </a:t>
            </a:r>
            <a:r>
              <a:rPr lang="fr-CA" sz="1600" noProof="0" dirty="0" err="1">
                <a:latin typeface="Courier"/>
                <a:cs typeface="Courier"/>
              </a:rPr>
              <a:t>distance_between_ij</a:t>
            </a:r>
            <a:r>
              <a:rPr lang="fr-CA" sz="1600" noProof="0" dirty="0">
                <a:latin typeface="Courier"/>
                <a:cs typeface="Courier"/>
              </a:rPr>
              <a:t> &lt;= </a:t>
            </a:r>
            <a:r>
              <a:rPr lang="fr-CA" sz="1600" noProof="0" dirty="0" err="1">
                <a:latin typeface="Courier"/>
                <a:cs typeface="Courier"/>
              </a:rPr>
              <a:t>max_n_neighbour_distance</a:t>
            </a:r>
            <a:endParaRPr lang="fr-CA" sz="1600" noProof="0" dirty="0">
              <a:latin typeface="Courier"/>
              <a:cs typeface="Courier"/>
            </a:endParaRPr>
          </a:p>
          <a:p>
            <a:r>
              <a:rPr lang="fr-CA" sz="1600" noProof="0" dirty="0">
                <a:latin typeface="Courier"/>
                <a:cs typeface="Courier"/>
              </a:rPr>
              <a:t>			</a:t>
            </a:r>
            <a:r>
              <a:rPr lang="fr-CA" sz="1600" noProof="0" dirty="0" err="1">
                <a:latin typeface="Courier"/>
                <a:cs typeface="Courier"/>
              </a:rPr>
              <a:t>then</a:t>
            </a:r>
            <a:r>
              <a:rPr lang="fr-CA" sz="1600" noProof="0" dirty="0">
                <a:latin typeface="Courier"/>
                <a:cs typeface="Courier"/>
              </a:rPr>
              <a:t> </a:t>
            </a:r>
            <a:r>
              <a:rPr lang="fr-CA" sz="1600" noProof="0" dirty="0" err="1">
                <a:latin typeface="Courier"/>
                <a:cs typeface="Courier"/>
              </a:rPr>
              <a:t>neighbours</a:t>
            </a:r>
            <a:r>
              <a:rPr lang="fr-CA" sz="1600" noProof="0" dirty="0">
                <a:latin typeface="Courier"/>
                <a:cs typeface="Courier"/>
              </a:rPr>
              <a:t>[i] = </a:t>
            </a:r>
            <a:r>
              <a:rPr lang="fr-CA" sz="1600" noProof="0" dirty="0" err="1">
                <a:latin typeface="Courier"/>
                <a:cs typeface="Courier"/>
              </a:rPr>
              <a:t>add_to_neighbours</a:t>
            </a:r>
            <a:r>
              <a:rPr lang="fr-CA" sz="1600" noProof="0" dirty="0">
                <a:latin typeface="Courier"/>
                <a:cs typeface="Courier"/>
              </a:rPr>
              <a:t>(point[i],point[j])</a:t>
            </a:r>
          </a:p>
          <a:p>
            <a:r>
              <a:rPr lang="fr-CA" sz="1600" noProof="0" dirty="0">
                <a:latin typeface="Courier"/>
                <a:cs typeface="Courier"/>
              </a:rPr>
              <a:t>		}</a:t>
            </a:r>
          </a:p>
          <a:p>
            <a:r>
              <a:rPr lang="fr-CA" sz="1600" noProof="0" dirty="0">
                <a:latin typeface="Courier"/>
                <a:cs typeface="Courier"/>
              </a:rPr>
              <a:t>…</a:t>
            </a:r>
          </a:p>
          <a:p>
            <a:r>
              <a:rPr lang="fr-CA" sz="1600" noProof="0" dirty="0">
                <a:latin typeface="Courier"/>
                <a:cs typeface="Courier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7226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Pseudocode : </a:t>
            </a:r>
            <a:r>
              <a:rPr lang="fr-CA" noProof="0" dirty="0"/>
              <a:t>CE À QUOI IL </a:t>
            </a:r>
            <a:r>
              <a:rPr lang="fr-CA" noProof="0" dirty="0" smtClean="0"/>
              <a:t>RESSEMBLE </a:t>
            </a:r>
            <a:r>
              <a:rPr lang="fr-CA" noProof="0" dirty="0"/>
              <a:t>RÉELLEMENT!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  <p:custDataLst>
              <p:tags r:id="rId2"/>
            </p:custDataLst>
          </p:nvPr>
        </p:nvPicPr>
        <p:blipFill>
          <a:blip r:embed="rId5"/>
          <a:srcRect l="6272" r="6272"/>
          <a:stretch>
            <a:fillRect/>
          </a:stretch>
        </p:blipFill>
        <p:spPr/>
      </p:pic>
      <p:pic>
        <p:nvPicPr>
          <p:cNvPr id="7" name="Content Placeholder 6"/>
          <p:cNvPicPr>
            <a:picLocks noGrp="1" noChangeAspect="1"/>
          </p:cNvPicPr>
          <p:nvPr>
            <p:ph sz="half" idx="2"/>
            <p:custDataLst>
              <p:tags r:id="rId3"/>
            </p:custDataLst>
          </p:nvPr>
        </p:nvPicPr>
        <p:blipFill>
          <a:blip r:embed="rId6"/>
          <a:srcRect l="13021" r="130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521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Pseudocode : </a:t>
            </a:r>
            <a:r>
              <a:rPr lang="fr-CA" noProof="0" dirty="0"/>
              <a:t>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Le terme « </a:t>
            </a:r>
            <a:r>
              <a:rPr lang="fr-CA" b="1" noProof="0" dirty="0"/>
              <a:t>pseudocode</a:t>
            </a:r>
            <a:r>
              <a:rPr lang="fr-CA" dirty="0"/>
              <a:t> » désigne l’ébauche d’un </a:t>
            </a:r>
            <a:r>
              <a:rPr lang="fr-CA" noProof="0" dirty="0"/>
              <a:t>algorithme et donne une idée </a:t>
            </a:r>
            <a:r>
              <a:rPr lang="fr-CA" dirty="0"/>
              <a:t>générale d</a:t>
            </a:r>
            <a:r>
              <a:rPr lang="fr-CA" noProof="0" dirty="0"/>
              <a:t>es données d’entrée, des données de sortie et des étapes, sans tenir compte des détails des fonctions.</a:t>
            </a:r>
          </a:p>
          <a:p>
            <a:r>
              <a:rPr lang="fr-CA" noProof="0" dirty="0"/>
              <a:t>À partir des principaux éléments de tout langage informatique (p. ex. variables, fonctions, flux logique, etc.), nous pouvons concevoir un algorithme sans utiliser un langage en particulier.</a:t>
            </a:r>
          </a:p>
        </p:txBody>
      </p:sp>
    </p:spTree>
    <p:extLst>
      <p:ext uri="{BB962C8B-B14F-4D97-AF65-F5344CB8AC3E}">
        <p14:creationId xmlns:p14="http://schemas.microsoft.com/office/powerpoint/2010/main" val="89653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Pseudocode : Stratégie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fr-CA" noProof="0" dirty="0"/>
              <a:t>Définissez </a:t>
            </a:r>
            <a:r>
              <a:rPr lang="fr-CA" noProof="0" dirty="0" smtClean="0"/>
              <a:t>les données </a:t>
            </a:r>
            <a:r>
              <a:rPr lang="fr-CA" noProof="0" dirty="0"/>
              <a:t>d’entrée.</a:t>
            </a:r>
          </a:p>
          <a:p>
            <a:pPr marL="171450" indent="-171450">
              <a:buFont typeface="Arial"/>
              <a:buChar char="•"/>
            </a:pPr>
            <a:endParaRPr lang="fr-CA" sz="500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Définissez </a:t>
            </a:r>
            <a:r>
              <a:rPr lang="fr-CA" noProof="0" dirty="0" smtClean="0"/>
              <a:t>les données </a:t>
            </a:r>
            <a:r>
              <a:rPr lang="fr-CA" noProof="0" dirty="0"/>
              <a:t>de sortie.</a:t>
            </a:r>
          </a:p>
          <a:p>
            <a:pPr marL="171450" indent="-171450">
              <a:buFont typeface="Arial"/>
              <a:buChar char="•"/>
            </a:pPr>
            <a:endParaRPr lang="fr-CA" sz="500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Rédigez un jeu d’instructions qui vous fait passer des données d’entrée aux données de sortie.</a:t>
            </a:r>
          </a:p>
          <a:p>
            <a:pPr marL="171450" indent="-171450">
              <a:buFont typeface="Arial"/>
              <a:buChar char="•"/>
            </a:pPr>
            <a:endParaRPr lang="fr-CA" sz="500" noProof="0" dirty="0"/>
          </a:p>
          <a:p>
            <a:pPr marL="342900" indent="-342900">
              <a:buFont typeface="Arial"/>
              <a:buChar char="•"/>
            </a:pPr>
            <a:r>
              <a:rPr lang="fr-CA" dirty="0" smtClean="0"/>
              <a:t>N’oubliez pas que </a:t>
            </a:r>
            <a:r>
              <a:rPr lang="fr-CA" dirty="0"/>
              <a:t>vous pouvez « obscurcir » des parties du </a:t>
            </a:r>
            <a:r>
              <a:rPr lang="fr-CA" noProof="0" dirty="0"/>
              <a:t>code – décrire </a:t>
            </a:r>
            <a:r>
              <a:rPr lang="fr-CA" noProof="0" dirty="0" smtClean="0"/>
              <a:t>des </a:t>
            </a:r>
            <a:r>
              <a:rPr lang="fr-CA" noProof="0" dirty="0"/>
              <a:t>fonctions </a:t>
            </a:r>
            <a:r>
              <a:rPr lang="fr-CA" noProof="0" dirty="0" smtClean="0"/>
              <a:t>de manière générale.</a:t>
            </a:r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334312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CONCEPTS FONDAMENTAUX DE LA PROGRAMMATION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</p:txBody>
      </p:sp>
    </p:spTree>
    <p:extLst>
      <p:ext uri="{BB962C8B-B14F-4D97-AF65-F5344CB8AC3E}">
        <p14:creationId xmlns:p14="http://schemas.microsoft.com/office/powerpoint/2010/main" val="166977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 smtClean="0"/>
              <a:t>PSEUDOCODE : NIVEAU D’ABSTRACTION</a:t>
            </a:r>
            <a:endParaRPr lang="fr-CA" cap="none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fr-CA" noProof="0" dirty="0"/>
              <a:t>Il faut beaucoup de pratique pour utiliser le bon niveau de détails dans un pseudocode.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Jusqu’à un certain point, tout dépend du niveau d’abstraction du langage de programmation que vous utiliserez (selon toute probabilité</a:t>
            </a:r>
            <a:r>
              <a:rPr lang="fr-CA" noProof="0" dirty="0" smtClean="0"/>
              <a:t>) :</a:t>
            </a:r>
            <a:endParaRPr lang="fr-CA" noProof="0" dirty="0"/>
          </a:p>
          <a:p>
            <a:pPr marL="972900" lvl="1" indent="-342900">
              <a:buFont typeface="Arial"/>
              <a:buChar char="•"/>
            </a:pPr>
            <a:r>
              <a:rPr lang="fr-CA" noProof="0" dirty="0"/>
              <a:t>un langage évolué – comporte un grand</a:t>
            </a:r>
            <a:r>
              <a:rPr lang="fr-CA" dirty="0"/>
              <a:t> nombre de fonctions intégrées;</a:t>
            </a:r>
            <a:endParaRPr lang="fr-CA" noProof="0" dirty="0"/>
          </a:p>
          <a:p>
            <a:pPr marL="972900" lvl="1" indent="-342900">
              <a:buFont typeface="Arial"/>
              <a:buChar char="•"/>
            </a:pPr>
            <a:r>
              <a:rPr lang="fr-CA" dirty="0"/>
              <a:t>un langage de bas niveau</a:t>
            </a:r>
            <a:r>
              <a:rPr lang="fr-CA" noProof="0" dirty="0"/>
              <a:t> – vous devrez programmer </a:t>
            </a:r>
            <a:r>
              <a:rPr lang="fr-CA" noProof="0" dirty="0" smtClean="0"/>
              <a:t>de </a:t>
            </a:r>
            <a:r>
              <a:rPr lang="fr-CA" noProof="0" dirty="0"/>
              <a:t>nombreux détails et de nombreuses fonctions.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Un langage évolué permet la programmation selon un niveau d’abstraction plus élevé.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 smtClean="0"/>
              <a:t>Toutefois, </a:t>
            </a:r>
            <a:r>
              <a:rPr lang="fr-CA" noProof="0" dirty="0"/>
              <a:t>vous risquez de sacrifier l’utilité </a:t>
            </a:r>
            <a:r>
              <a:rPr lang="fr-CA" noProof="0" dirty="0" smtClean="0"/>
              <a:t>pour la </a:t>
            </a:r>
            <a:r>
              <a:rPr lang="fr-CA" noProof="0" dirty="0"/>
              <a:t>compréhension.</a:t>
            </a:r>
          </a:p>
        </p:txBody>
      </p:sp>
    </p:spTree>
    <p:extLst>
      <p:ext uri="{BB962C8B-B14F-4D97-AF65-F5344CB8AC3E}">
        <p14:creationId xmlns:p14="http://schemas.microsoft.com/office/powerpoint/2010/main" val="377870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 smtClean="0"/>
              <a:t>EXERCICE DE CONCEPTION DE PSEUDOCODE ET D’UN ALGORITHME : TRI</a:t>
            </a:r>
            <a:endParaRPr lang="fr-CA" cap="none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/>
          </a:bodyPr>
          <a:lstStyle/>
          <a:p>
            <a:r>
              <a:rPr lang="fr-CA" noProof="0" dirty="0"/>
              <a:t>Vos données d’</a:t>
            </a:r>
            <a:r>
              <a:rPr lang="fr-CA" dirty="0"/>
              <a:t>entrée sont une liste de nombres sans ordre particulier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noProof="0" dirty="0"/>
              <a:t>Vos données de sortie doivent être la même liste de nombres triés dans le bon ordre.</a:t>
            </a:r>
          </a:p>
          <a:p>
            <a:endParaRPr lang="fr-CA" sz="500" noProof="0" dirty="0"/>
          </a:p>
          <a:p>
            <a:r>
              <a:rPr lang="fr-CA" noProof="0" dirty="0"/>
              <a:t>Rédigez un pseudocode qui vous fait passer des données d’entrée aux données de sortie.</a:t>
            </a:r>
          </a:p>
          <a:p>
            <a:endParaRPr lang="fr-CA" sz="500" noProof="0" dirty="0"/>
          </a:p>
          <a:p>
            <a:r>
              <a:rPr lang="fr-CA" noProof="0" dirty="0"/>
              <a:t>Retenez que vous pouvez </a:t>
            </a:r>
            <a:r>
              <a:rPr lang="fr-CA" noProof="0" dirty="0" smtClean="0"/>
              <a:t>obscurcir </a:t>
            </a:r>
            <a:r>
              <a:rPr lang="fr-CA" noProof="0" dirty="0"/>
              <a:t>des parties du code – décrire les fonctions </a:t>
            </a:r>
            <a:r>
              <a:rPr lang="fr-CA" dirty="0"/>
              <a:t>de manière générale.</a:t>
            </a:r>
            <a:endParaRPr lang="fr-CA" noProof="0" dirty="0"/>
          </a:p>
          <a:p>
            <a:endParaRPr lang="fr-CA" sz="500" noProof="0" dirty="0"/>
          </a:p>
          <a:p>
            <a:r>
              <a:rPr lang="fr-CA" noProof="0" dirty="0"/>
              <a:t>En ce qui concerne le niveau de détails, tenez compte de la manipulation de chaque nombre ou d’un groupe de nombres de la liste.</a:t>
            </a:r>
          </a:p>
        </p:txBody>
      </p:sp>
    </p:spTree>
    <p:extLst>
      <p:ext uri="{BB962C8B-B14F-4D97-AF65-F5344CB8AC3E}">
        <p14:creationId xmlns:p14="http://schemas.microsoft.com/office/powerpoint/2010/main" val="98900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 smtClean="0"/>
              <a:t>PASSAGE DU PSEUDOCODE AU CODE EXÉCUTABLE</a:t>
            </a:r>
            <a:endParaRPr lang="fr-CA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Rudiments </a:t>
            </a:r>
            <a:r>
              <a:rPr lang="fr-CA" noProof="0" dirty="0"/>
              <a:t>de la programmation</a:t>
            </a:r>
          </a:p>
          <a:p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347254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La </a:t>
            </a:r>
            <a:r>
              <a:rPr lang="fr-CA" noProof="0" dirty="0"/>
              <a:t>réalité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2180496"/>
            <a:ext cx="6238959" cy="4140767"/>
          </a:xfrm>
        </p:spPr>
        <p:txBody>
          <a:bodyPr>
            <a:normAutofit fontScale="92500" lnSpcReduction="20000"/>
          </a:bodyPr>
          <a:lstStyle/>
          <a:p>
            <a:r>
              <a:rPr lang="fr-CA" noProof="0" dirty="0"/>
              <a:t>Pour transformer un pseudocode en code réel, vous </a:t>
            </a:r>
            <a:r>
              <a:rPr lang="fr-CA" dirty="0"/>
              <a:t>devez </a:t>
            </a:r>
            <a:r>
              <a:rPr lang="fr-CA" dirty="0" smtClean="0"/>
              <a:t>effectuer certaines étapes </a:t>
            </a:r>
            <a:r>
              <a:rPr lang="fr-CA" noProof="0" dirty="0" smtClean="0"/>
              <a:t>:</a:t>
            </a:r>
            <a:endParaRPr lang="fr-CA" noProof="0" dirty="0"/>
          </a:p>
          <a:p>
            <a:pPr lvl="1"/>
            <a:r>
              <a:rPr lang="fr-CA" noProof="0" dirty="0" smtClean="0"/>
              <a:t>déterminer </a:t>
            </a:r>
            <a:r>
              <a:rPr lang="fr-CA" noProof="0" dirty="0"/>
              <a:t>la syntaxe appropriée </a:t>
            </a:r>
            <a:r>
              <a:rPr lang="fr-CA" noProof="0" dirty="0" smtClean="0"/>
              <a:t>dans le langage </a:t>
            </a:r>
            <a:r>
              <a:rPr lang="fr-CA" noProof="0" dirty="0"/>
              <a:t>que vous voulez utiliser et </a:t>
            </a:r>
            <a:r>
              <a:rPr lang="fr-CA" noProof="0" dirty="0" smtClean="0"/>
              <a:t>récrire </a:t>
            </a:r>
            <a:r>
              <a:rPr lang="fr-CA" noProof="0" dirty="0"/>
              <a:t>votre pseudocode sous forme d’un code réel dans ce langage;</a:t>
            </a:r>
          </a:p>
          <a:p>
            <a:pPr lvl="1"/>
            <a:r>
              <a:rPr lang="fr-CA" noProof="0" dirty="0" smtClean="0"/>
              <a:t>remplacer </a:t>
            </a:r>
            <a:r>
              <a:rPr lang="fr-CA" noProof="0" dirty="0"/>
              <a:t>les fonctions </a:t>
            </a:r>
            <a:r>
              <a:rPr lang="fr-CA" noProof="0" dirty="0" smtClean="0"/>
              <a:t>obscurcies </a:t>
            </a:r>
            <a:r>
              <a:rPr lang="fr-CA" noProof="0" dirty="0"/>
              <a:t>par le code réel;</a:t>
            </a:r>
          </a:p>
          <a:p>
            <a:pPr lvl="1"/>
            <a:r>
              <a:rPr lang="fr-CA" noProof="0" dirty="0" smtClean="0"/>
              <a:t>Déterminer la </a:t>
            </a:r>
            <a:r>
              <a:rPr lang="fr-CA" noProof="0" dirty="0"/>
              <a:t>manière de raccorder </a:t>
            </a:r>
            <a:r>
              <a:rPr lang="fr-CA" dirty="0" smtClean="0"/>
              <a:t>le code </a:t>
            </a:r>
            <a:r>
              <a:rPr lang="fr-CA" noProof="0" dirty="0"/>
              <a:t>(le logiciel) à l’ordinateur, pour que vous puissiez compiler/interpréter votre </a:t>
            </a:r>
            <a:r>
              <a:rPr lang="fr-CA" noProof="0" dirty="0" smtClean="0"/>
              <a:t>code et </a:t>
            </a:r>
            <a:r>
              <a:rPr lang="fr-CA" dirty="0" smtClean="0"/>
              <a:t>l’exécuter sur </a:t>
            </a:r>
            <a:r>
              <a:rPr lang="fr-CA" noProof="0" dirty="0" smtClean="0"/>
              <a:t>l’ordinateur de manière</a:t>
            </a:r>
            <a:r>
              <a:rPr lang="fr-CA" dirty="0" smtClean="0"/>
              <a:t> à ce</a:t>
            </a:r>
            <a:r>
              <a:rPr lang="fr-CA" noProof="0" dirty="0" smtClean="0"/>
              <a:t> </a:t>
            </a:r>
            <a:r>
              <a:rPr lang="fr-CA" noProof="0" dirty="0"/>
              <a:t>que votre code </a:t>
            </a:r>
            <a:r>
              <a:rPr lang="fr-CA" noProof="0" dirty="0" smtClean="0"/>
              <a:t>traite </a:t>
            </a:r>
            <a:r>
              <a:rPr lang="fr-CA" noProof="0" dirty="0"/>
              <a:t>les données d’entrée et </a:t>
            </a:r>
            <a:r>
              <a:rPr lang="fr-CA" noProof="0" dirty="0" smtClean="0"/>
              <a:t>produise </a:t>
            </a:r>
            <a:r>
              <a:rPr lang="fr-CA" noProof="0" dirty="0"/>
              <a:t>les données de sortie.</a:t>
            </a:r>
          </a:p>
        </p:txBody>
      </p:sp>
      <p:sp>
        <p:nvSpPr>
          <p:cNvPr id="2" name="Rectangle 1"/>
          <p:cNvSpPr/>
          <p:nvPr>
            <p:custDataLst>
              <p:tags r:id="rId3"/>
            </p:custDataLst>
          </p:nvPr>
        </p:nvSpPr>
        <p:spPr>
          <a:xfrm>
            <a:off x="8027396" y="2367666"/>
            <a:ext cx="3480629" cy="13798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PSEUDOCODE</a:t>
            </a:r>
          </a:p>
        </p:txBody>
      </p:sp>
      <p:sp>
        <p:nvSpPr>
          <p:cNvPr id="6" name="Rectangle 5"/>
          <p:cNvSpPr/>
          <p:nvPr>
            <p:custDataLst>
              <p:tags r:id="rId4"/>
            </p:custDataLst>
          </p:nvPr>
        </p:nvSpPr>
        <p:spPr>
          <a:xfrm>
            <a:off x="8023010" y="4448695"/>
            <a:ext cx="3480629" cy="13798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RÉEL</a:t>
            </a:r>
          </a:p>
        </p:txBody>
      </p:sp>
      <p:cxnSp>
        <p:nvCxnSpPr>
          <p:cNvPr id="7" name="Straight Arrow Connector 6"/>
          <p:cNvCxnSpPr>
            <a:stCxn id="2" idx="2"/>
            <a:endCxn id="6" idx="0"/>
          </p:cNvCxnSpPr>
          <p:nvPr>
            <p:custDataLst>
              <p:tags r:id="rId5"/>
            </p:custDataLst>
          </p:nvPr>
        </p:nvCxnSpPr>
        <p:spPr>
          <a:xfrm flipH="1">
            <a:off x="9763325" y="3747498"/>
            <a:ext cx="4386" cy="70119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35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 smtClean="0"/>
              <a:t>DU CODE À L’ORDINATEUR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fr-CA" noProof="0" dirty="0"/>
              <a:t>De nombreux </a:t>
            </a:r>
            <a:r>
              <a:rPr lang="fr-CA" b="1" noProof="0" dirty="0"/>
              <a:t>obstacles</a:t>
            </a:r>
            <a:r>
              <a:rPr lang="fr-CA" noProof="0" dirty="0"/>
              <a:t> peuvent surgir lorsque vous voulez transformer votre code – </a:t>
            </a:r>
            <a:r>
              <a:rPr lang="fr-CA" dirty="0"/>
              <a:t>qui est en fait un simple fichier </a:t>
            </a:r>
            <a:r>
              <a:rPr lang="fr-CA" dirty="0" smtClean="0"/>
              <a:t>texte</a:t>
            </a:r>
            <a:r>
              <a:rPr lang="fr-CA" noProof="0" dirty="0" smtClean="0"/>
              <a:t> </a:t>
            </a:r>
            <a:r>
              <a:rPr lang="fr-CA" noProof="0" dirty="0"/>
              <a:t>– en un code informatique que peut exécuter votre ordinateur. Ces obstacles </a:t>
            </a:r>
            <a:r>
              <a:rPr lang="fr-CA" noProof="0" dirty="0" smtClean="0"/>
              <a:t>sont :</a:t>
            </a:r>
            <a:endParaRPr lang="fr-CA" noProof="0" dirty="0"/>
          </a:p>
          <a:p>
            <a:pPr lvl="1"/>
            <a:r>
              <a:rPr lang="fr-CA" dirty="0"/>
              <a:t>l</a:t>
            </a:r>
            <a:r>
              <a:rPr lang="fr-CA" noProof="0" dirty="0" smtClean="0"/>
              <a:t>’accès aux bibliothèques</a:t>
            </a:r>
            <a:r>
              <a:rPr lang="fr-CA" noProof="0" dirty="0"/>
              <a:t>;</a:t>
            </a:r>
          </a:p>
          <a:p>
            <a:pPr lvl="1"/>
            <a:r>
              <a:rPr lang="fr-CA" dirty="0"/>
              <a:t>l</a:t>
            </a:r>
            <a:r>
              <a:rPr lang="fr-CA" dirty="0" smtClean="0"/>
              <a:t>’utilisation d</a:t>
            </a:r>
            <a:r>
              <a:rPr lang="fr-CA" noProof="0" dirty="0" smtClean="0"/>
              <a:t>es </a:t>
            </a:r>
            <a:r>
              <a:rPr lang="fr-CA" noProof="0" dirty="0"/>
              <a:t>données d’entrée et </a:t>
            </a:r>
            <a:r>
              <a:rPr lang="fr-CA" noProof="0" dirty="0" smtClean="0"/>
              <a:t>de sortie, ainsi du </a:t>
            </a:r>
            <a:r>
              <a:rPr lang="fr-CA" noProof="0" dirty="0"/>
              <a:t>système de fichiers;</a:t>
            </a:r>
          </a:p>
          <a:p>
            <a:pPr lvl="1"/>
            <a:r>
              <a:rPr lang="fr-CA" noProof="0" dirty="0" smtClean="0"/>
              <a:t>l’utilisation des </a:t>
            </a:r>
            <a:r>
              <a:rPr lang="fr-CA" noProof="0" dirty="0"/>
              <a:t>compilateurs et des interpréteurs.</a:t>
            </a:r>
          </a:p>
          <a:p>
            <a:endParaRPr lang="fr-CA" sz="500" noProof="0" dirty="0"/>
          </a:p>
          <a:p>
            <a:r>
              <a:rPr lang="fr-CA" noProof="0" dirty="0"/>
              <a:t>En </a:t>
            </a:r>
            <a:r>
              <a:rPr lang="fr-CA" dirty="0" smtClean="0"/>
              <a:t>gros</a:t>
            </a:r>
            <a:r>
              <a:rPr lang="fr-CA" noProof="0" dirty="0" smtClean="0"/>
              <a:t>, </a:t>
            </a:r>
            <a:r>
              <a:rPr lang="fr-CA" noProof="0" dirty="0"/>
              <a:t>il doit y avoir une certaine infrastructure!</a:t>
            </a:r>
          </a:p>
          <a:p>
            <a:endParaRPr lang="fr-CA" sz="500" noProof="0" dirty="0"/>
          </a:p>
          <a:p>
            <a:r>
              <a:rPr lang="fr-CA" b="1" noProof="0" dirty="0"/>
              <a:t>Nous nous occupons </a:t>
            </a:r>
            <a:r>
              <a:rPr lang="fr-CA" b="1" noProof="0" dirty="0" smtClean="0"/>
              <a:t>d’une bonne</a:t>
            </a:r>
            <a:r>
              <a:rPr lang="fr-CA" b="1" dirty="0" smtClean="0"/>
              <a:t> </a:t>
            </a:r>
            <a:r>
              <a:rPr lang="fr-CA" b="1" dirty="0"/>
              <a:t>partie de cette infrastructure en </a:t>
            </a:r>
            <a:r>
              <a:rPr lang="fr-CA" b="1" dirty="0" smtClean="0"/>
              <a:t>configurant pour vous des notebook</a:t>
            </a:r>
            <a:r>
              <a:rPr lang="fr-CA" noProof="0" dirty="0" smtClean="0"/>
              <a:t>s.</a:t>
            </a:r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2019558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RESSOURCES DE PROGRAMMATION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noProof="0" dirty="0"/>
              <a:t>La plupart des renseignements sur l’utilisation d’un langage informatique ou sur l’exécution d’un code en fonction d’une configuration matérielle particulière </a:t>
            </a:r>
            <a:r>
              <a:rPr lang="fr-CA" b="1" dirty="0"/>
              <a:t>ne sont pas rédigés</a:t>
            </a:r>
            <a:r>
              <a:rPr lang="fr-CA" noProof="0" dirty="0"/>
              <a:t> </a:t>
            </a:r>
            <a:r>
              <a:rPr lang="fr-CA" dirty="0"/>
              <a:t>dans quelque</a:t>
            </a:r>
            <a:r>
              <a:rPr lang="fr-CA" noProof="0" dirty="0"/>
              <a:t> </a:t>
            </a:r>
            <a:r>
              <a:rPr lang="fr-CA" b="1" dirty="0"/>
              <a:t>manuel de référence officiel</a:t>
            </a:r>
            <a:r>
              <a:rPr lang="fr-CA" noProof="0" dirty="0"/>
              <a:t> que ce soit.</a:t>
            </a:r>
          </a:p>
          <a:p>
            <a:endParaRPr lang="fr-CA" sz="500" noProof="0" dirty="0"/>
          </a:p>
          <a:p>
            <a:r>
              <a:rPr lang="fr-CA" noProof="0" dirty="0"/>
              <a:t>La raison est toute </a:t>
            </a:r>
            <a:r>
              <a:rPr lang="fr-CA" noProof="0" dirty="0" smtClean="0"/>
              <a:t>simple : </a:t>
            </a:r>
            <a:r>
              <a:rPr lang="fr-CA" noProof="0" dirty="0"/>
              <a:t>les codes et les ordinateurs évoluent </a:t>
            </a:r>
            <a:r>
              <a:rPr lang="fr-CA" dirty="0"/>
              <a:t>trop vite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noProof="0" dirty="0"/>
              <a:t>Pour créer un code efficace, vous devez vous </a:t>
            </a:r>
            <a:r>
              <a:rPr lang="fr-CA" b="1" dirty="0"/>
              <a:t>joindre à une communauté de codeurs</a:t>
            </a:r>
            <a:r>
              <a:rPr lang="fr-CA" noProof="0" dirty="0"/>
              <a:t>. Heureusement, </a:t>
            </a:r>
            <a:r>
              <a:rPr lang="fr-CA" noProof="0" dirty="0" smtClean="0"/>
              <a:t>Internet </a:t>
            </a:r>
            <a:r>
              <a:rPr lang="fr-CA" noProof="0" dirty="0"/>
              <a:t>facilite cette étape – la plupart des questions sur la création d’un code ont déjà été </a:t>
            </a:r>
            <a:r>
              <a:rPr lang="fr-CA" noProof="0" dirty="0" smtClean="0"/>
              <a:t>abordées quelque </a:t>
            </a:r>
            <a:r>
              <a:rPr lang="fr-CA" noProof="0" dirty="0"/>
              <a:t>part sur </a:t>
            </a:r>
            <a:r>
              <a:rPr lang="fr-CA" noProof="0" dirty="0" smtClean="0"/>
              <a:t>Internet</a:t>
            </a:r>
            <a:r>
              <a:rPr lang="fr-CA" noProof="0" dirty="0"/>
              <a:t>.</a:t>
            </a:r>
          </a:p>
          <a:p>
            <a:r>
              <a:rPr lang="fr-CA" noProof="0" dirty="0"/>
              <a:t>Autrement dit, visitez </a:t>
            </a:r>
            <a:r>
              <a:rPr lang="fr-CA" b="1" noProof="0" dirty="0"/>
              <a:t>STACK EXCHANGE </a:t>
            </a:r>
            <a:r>
              <a:rPr lang="fr-CA" noProof="0" dirty="0"/>
              <a:t>(et autres sites semblables).</a:t>
            </a:r>
          </a:p>
        </p:txBody>
      </p:sp>
    </p:spTree>
    <p:extLst>
      <p:ext uri="{BB962C8B-B14F-4D97-AF65-F5344CB8AC3E}">
        <p14:creationId xmlns:p14="http://schemas.microsoft.com/office/powerpoint/2010/main" val="350093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Algorithme </a:t>
            </a:r>
            <a:r>
              <a:rPr lang="fr-CA" noProof="0" dirty="0"/>
              <a:t>DE </a:t>
            </a:r>
            <a:r>
              <a:rPr lang="fr-CA" noProof="0" dirty="0" smtClean="0"/>
              <a:t>TRI : </a:t>
            </a:r>
            <a:r>
              <a:rPr lang="fr-CA" noProof="0" dirty="0"/>
              <a:t>ÉBAUCHE EN LANGAGE 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b="1" noProof="0" dirty="0"/>
              <a:t>Votre </a:t>
            </a:r>
            <a:r>
              <a:rPr lang="fr-CA" b="1" noProof="0" dirty="0" smtClean="0"/>
              <a:t>défi </a:t>
            </a:r>
            <a:r>
              <a:rPr lang="fr-CA" noProof="0" dirty="0" smtClean="0"/>
              <a:t>: </a:t>
            </a:r>
            <a:r>
              <a:rPr lang="fr-CA" noProof="0" dirty="0"/>
              <a:t>A</a:t>
            </a:r>
            <a:r>
              <a:rPr lang="fr-CA" dirty="0"/>
              <a:t>u moyen du </a:t>
            </a:r>
            <a:r>
              <a:rPr lang="fr-CA" dirty="0" smtClean="0"/>
              <a:t>notebook </a:t>
            </a:r>
            <a:r>
              <a:rPr lang="fr-CA" noProof="0" dirty="0" smtClean="0"/>
              <a:t>R fourni, </a:t>
            </a:r>
            <a:r>
              <a:rPr lang="fr-CA" noProof="0" dirty="0"/>
              <a:t>rédigez (en langage R) et exécutez un programme pour trier les nombres.</a:t>
            </a:r>
          </a:p>
        </p:txBody>
      </p:sp>
    </p:spTree>
    <p:extLst>
      <p:ext uri="{BB962C8B-B14F-4D97-AF65-F5344CB8AC3E}">
        <p14:creationId xmlns:p14="http://schemas.microsoft.com/office/powerpoint/2010/main" val="1641801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 smtClean="0"/>
              <a:t>ANATOMIE </a:t>
            </a:r>
            <a:r>
              <a:rPr lang="fr-CA" cap="none" dirty="0" smtClean="0"/>
              <a:t>DU NOTEBOOK </a:t>
            </a:r>
            <a:r>
              <a:rPr lang="fr-CA" cap="none" noProof="0" dirty="0" smtClean="0"/>
              <a:t>JUPYTER</a:t>
            </a:r>
            <a:endParaRPr lang="fr-CA" noProof="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  <p:custDataLst>
              <p:tags r:id="rId2"/>
            </p:custDataLst>
          </p:nvPr>
        </p:nvPicPr>
        <p:blipFill>
          <a:blip r:embed="rId4"/>
          <a:srcRect t="27871" b="278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5379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ÉLÉMENTS DU CODE INFORMATIQUE </a:t>
            </a:r>
            <a:r>
              <a:rPr lang="fr-CA" b="1" noProof="0" dirty="0"/>
              <a:t>R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3" y="2180496"/>
            <a:ext cx="4671108" cy="4140767"/>
          </a:xfrm>
        </p:spPr>
        <p:txBody>
          <a:bodyPr>
            <a:normAutofit fontScale="85000" lnSpcReduction="10000"/>
          </a:bodyPr>
          <a:lstStyle/>
          <a:p>
            <a:r>
              <a:rPr lang="fr-CA" noProof="0" dirty="0"/>
              <a:t>Variables</a:t>
            </a:r>
          </a:p>
          <a:p>
            <a:r>
              <a:rPr lang="fr-CA" noProof="0" dirty="0"/>
              <a:t>Structures de données</a:t>
            </a:r>
          </a:p>
          <a:p>
            <a:r>
              <a:rPr lang="fr-CA" noProof="0" dirty="0"/>
              <a:t>Opérateurs</a:t>
            </a:r>
          </a:p>
          <a:p>
            <a:r>
              <a:rPr lang="fr-CA" noProof="0" dirty="0"/>
              <a:t>Énoncés et expressions</a:t>
            </a:r>
          </a:p>
          <a:p>
            <a:r>
              <a:rPr lang="fr-CA" noProof="0" dirty="0"/>
              <a:t>Blocs (et portée)</a:t>
            </a:r>
          </a:p>
          <a:p>
            <a:r>
              <a:rPr lang="fr-CA" noProof="0" dirty="0"/>
              <a:t>Fonctions</a:t>
            </a:r>
          </a:p>
          <a:p>
            <a:r>
              <a:rPr lang="fr-CA" noProof="0" dirty="0"/>
              <a:t>Flux logique (de commande)</a:t>
            </a:r>
          </a:p>
          <a:p>
            <a:r>
              <a:rPr lang="fr-CA" noProof="0" dirty="0"/>
              <a:t>Bibliothèques/trousses/modules</a:t>
            </a:r>
          </a:p>
          <a:p>
            <a:r>
              <a:rPr lang="fr-CA" noProof="0" dirty="0"/>
              <a:t>Données d’entrée/données de sortie</a:t>
            </a:r>
          </a:p>
          <a:p>
            <a:r>
              <a:rPr lang="fr-CA" noProof="0" dirty="0"/>
              <a:t>Interpréteurs/compilateurs</a:t>
            </a: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600606" y="2170211"/>
            <a:ext cx="4035225" cy="419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0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</a:t>
            </a:r>
            <a:r>
              <a:rPr lang="fr-CA" noProof="0" dirty="0" smtClean="0"/>
              <a:t>R : </a:t>
            </a:r>
            <a:r>
              <a:rPr lang="fr-CA" noProof="0" dirty="0"/>
              <a:t>QUELQUES RENSEIGNEMENTS IMPORTANTS (I)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2180496"/>
            <a:ext cx="4827893" cy="4140767"/>
          </a:xfrm>
        </p:spPr>
        <p:txBody>
          <a:bodyPr>
            <a:normAutofit fontScale="92500"/>
          </a:bodyPr>
          <a:lstStyle/>
          <a:p>
            <a:r>
              <a:rPr lang="fr-CA" noProof="0" dirty="0"/>
              <a:t>Pour créer une </a:t>
            </a:r>
            <a:r>
              <a:rPr lang="fr-CA" b="1" noProof="0" dirty="0"/>
              <a:t>variable</a:t>
            </a:r>
            <a:r>
              <a:rPr lang="fr-CA" noProof="0" dirty="0"/>
              <a:t> en langage R, créez simplement un nom et utilisez l’opérateur d’attribution pour attribuer une valeur à la variable.</a:t>
            </a:r>
          </a:p>
          <a:p>
            <a:r>
              <a:rPr lang="fr-CA" noProof="0" dirty="0"/>
              <a:t>La valeur peut être une variable de type nombre, caractère, chaîne, vecteur, liste, matrice, cadre de données ou </a:t>
            </a:r>
            <a:r>
              <a:rPr lang="fr-CA" dirty="0"/>
              <a:t>tout autre objet</a:t>
            </a:r>
            <a:r>
              <a:rPr lang="fr-CA" noProof="0" dirty="0"/>
              <a:t>.</a:t>
            </a:r>
          </a:p>
          <a:p>
            <a:r>
              <a:rPr lang="fr-CA" noProof="0" dirty="0"/>
              <a:t>Le langage R utilise beaucoup </a:t>
            </a:r>
            <a:r>
              <a:rPr lang="fr-CA" dirty="0"/>
              <a:t>le </a:t>
            </a:r>
            <a:r>
              <a:rPr lang="fr-CA" noProof="0" dirty="0"/>
              <a:t>cadre de données!</a:t>
            </a:r>
          </a:p>
        </p:txBody>
      </p:sp>
      <p:pic>
        <p:nvPicPr>
          <p:cNvPr id="6" name="Picture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706220" y="2390157"/>
            <a:ext cx="6172200" cy="3708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087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 smtClean="0"/>
              <a:t>BUT ET OBJECTIFS D’APPRENTISSAGE DE LA PRÉSENTE SECTION</a:t>
            </a:r>
            <a:endParaRPr lang="fr-CA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CA" noProof="0" dirty="0"/>
              <a:t>Vous transmettre les concepts fondamentaux qui conviennent à </a:t>
            </a:r>
            <a:r>
              <a:rPr lang="fr-CA" i="1" dirty="0"/>
              <a:t>tout</a:t>
            </a:r>
            <a:r>
              <a:rPr lang="fr-CA" noProof="0" dirty="0"/>
              <a:t> langage de programmation.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Vous transmettre les éléments </a:t>
            </a:r>
            <a:r>
              <a:rPr lang="fr-CA" dirty="0"/>
              <a:t>communs à tous les langages de programmation.</a:t>
            </a:r>
            <a:endParaRPr lang="fr-CA" noProof="0" dirty="0"/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Vous aider à </a:t>
            </a:r>
            <a:r>
              <a:rPr lang="fr-CA" i="1" dirty="0"/>
              <a:t>apprendre</a:t>
            </a:r>
            <a:r>
              <a:rPr lang="fr-CA" noProof="0" dirty="0"/>
              <a:t> tout langage de programmation au moyen </a:t>
            </a:r>
            <a:r>
              <a:rPr lang="fr-CA" noProof="0" dirty="0" smtClean="0"/>
              <a:t>des </a:t>
            </a:r>
            <a:r>
              <a:rPr lang="fr-CA" noProof="0" dirty="0"/>
              <a:t>concepts fondamentaux communs.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Vous préparer en vue de votre premier exercice – lorsque vous concevrez et créerez des programmes informatiques en langages R ou Python.</a:t>
            </a:r>
          </a:p>
        </p:txBody>
      </p:sp>
    </p:spTree>
    <p:extLst>
      <p:ext uri="{BB962C8B-B14F-4D97-AF65-F5344CB8AC3E}">
        <p14:creationId xmlns:p14="http://schemas.microsoft.com/office/powerpoint/2010/main" val="106225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ORIENTÉ OBJET ET LANGAGE PROCÉDURAL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Les langages R et Python sont des langages orientés objet, </a:t>
            </a:r>
            <a:r>
              <a:rPr lang="fr-CA" noProof="0" dirty="0" err="1"/>
              <a:t>plutô</a:t>
            </a:r>
            <a:r>
              <a:rPr lang="fr-CA" dirty="0"/>
              <a:t>t que des langages procéduraux</a:t>
            </a:r>
            <a:r>
              <a:rPr lang="fr-CA" noProof="0" dirty="0"/>
              <a:t>.</a:t>
            </a:r>
          </a:p>
          <a:p>
            <a:r>
              <a:rPr lang="fr-CA" noProof="0" dirty="0"/>
              <a:t>Qu’est-ce que cela signifie?</a:t>
            </a:r>
          </a:p>
          <a:p>
            <a:r>
              <a:rPr lang="fr-CA" noProof="0" dirty="0"/>
              <a:t>Pour comprendre la réponse, nous devons d’abord </a:t>
            </a:r>
            <a:r>
              <a:rPr lang="fr-CA" noProof="0" dirty="0" smtClean="0"/>
              <a:t>comprendre :</a:t>
            </a:r>
            <a:endParaRPr lang="fr-CA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les types de données;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les structures de données;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les fonctions.</a:t>
            </a:r>
          </a:p>
        </p:txBody>
      </p:sp>
    </p:spTree>
    <p:extLst>
      <p:ext uri="{BB962C8B-B14F-4D97-AF65-F5344CB8AC3E}">
        <p14:creationId xmlns:p14="http://schemas.microsoft.com/office/powerpoint/2010/main" val="225816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 smtClean="0"/>
              <a:t>TYPES DE DONNÉES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Un langage comporte un </a:t>
            </a:r>
            <a:r>
              <a:rPr lang="fr-CA" dirty="0"/>
              <a:t>jeu intégré de variables types de base</a:t>
            </a:r>
            <a:r>
              <a:rPr lang="fr-CA" noProof="0" dirty="0"/>
              <a:t> – p. ex</a:t>
            </a:r>
            <a:r>
              <a:rPr lang="fr-CA" noProof="0" dirty="0" smtClean="0"/>
              <a:t>. :</a:t>
            </a:r>
            <a:endParaRPr lang="fr-CA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 smtClean="0"/>
              <a:t>entier : </a:t>
            </a:r>
            <a:r>
              <a:rPr lang="fr-CA" noProof="0" dirty="0"/>
              <a:t>5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 smtClean="0"/>
              <a:t>caractère : </a:t>
            </a:r>
            <a:r>
              <a:rPr lang="fr-CA" noProof="0" dirty="0"/>
              <a:t>« m »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 smtClean="0"/>
              <a:t>liste : </a:t>
            </a:r>
            <a:r>
              <a:rPr lang="fr-CA" noProof="0" dirty="0"/>
              <a:t>(5, 3, 9)</a:t>
            </a:r>
          </a:p>
          <a:p>
            <a:r>
              <a:rPr lang="fr-CA" noProof="0" dirty="0"/>
              <a:t>On peut créer d’autres variables types à partir de ces variables de base – </a:t>
            </a:r>
            <a:r>
              <a:rPr lang="fr-CA" noProof="0" dirty="0" smtClean="0"/>
              <a:t>p. ex. :</a:t>
            </a:r>
            <a:endParaRPr lang="fr-CA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chaîne = liste de </a:t>
            </a:r>
            <a:r>
              <a:rPr lang="fr-CA" noProof="0" dirty="0" smtClean="0"/>
              <a:t>caractères : </a:t>
            </a:r>
            <a:r>
              <a:rPr lang="fr-CA" noProof="0" dirty="0"/>
              <a:t>(‘t’, ‘a’, ‘b’, ‘l’, ‘e’)</a:t>
            </a:r>
          </a:p>
        </p:txBody>
      </p:sp>
    </p:spTree>
    <p:extLst>
      <p:ext uri="{BB962C8B-B14F-4D97-AF65-F5344CB8AC3E}">
        <p14:creationId xmlns:p14="http://schemas.microsoft.com/office/powerpoint/2010/main" val="402203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Structures </a:t>
            </a:r>
            <a:r>
              <a:rPr lang="fr-CA" noProof="0" dirty="0"/>
              <a:t>de données et objets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fr-CA" noProof="0" dirty="0"/>
              <a:t>Un utilisateur peut définir son propre jeu de variables connexes – une structure de </a:t>
            </a:r>
            <a:r>
              <a:rPr lang="fr-CA" noProof="0" dirty="0" smtClean="0"/>
              <a:t>données :</a:t>
            </a:r>
            <a:endParaRPr lang="fr-CA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 err="1"/>
              <a:t>struct</a:t>
            </a:r>
            <a:r>
              <a:rPr lang="fr-CA" noProof="0" dirty="0"/>
              <a:t> </a:t>
            </a:r>
            <a:r>
              <a:rPr lang="fr-CA" noProof="0" dirty="0" err="1"/>
              <a:t>myNames</a:t>
            </a:r>
            <a:r>
              <a:rPr lang="fr-CA" noProof="0" dirty="0"/>
              <a:t> = {string </a:t>
            </a:r>
            <a:r>
              <a:rPr lang="fr-CA" noProof="0" dirty="0" err="1"/>
              <a:t>firstName</a:t>
            </a:r>
            <a:r>
              <a:rPr lang="fr-CA" noProof="0" dirty="0"/>
              <a:t>, string </a:t>
            </a:r>
            <a:r>
              <a:rPr lang="fr-CA" noProof="0" dirty="0" err="1"/>
              <a:t>middleName</a:t>
            </a:r>
            <a:r>
              <a:rPr lang="fr-CA" noProof="0" dirty="0"/>
              <a:t>, string </a:t>
            </a:r>
            <a:r>
              <a:rPr lang="fr-CA" noProof="0" dirty="0" err="1"/>
              <a:t>lastName</a:t>
            </a:r>
            <a:r>
              <a:rPr lang="fr-CA" noProof="0" dirty="0"/>
              <a:t>}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 err="1"/>
              <a:t>jenNames</a:t>
            </a:r>
            <a:r>
              <a:rPr lang="fr-CA" noProof="0" dirty="0"/>
              <a:t> peut être une variable de type </a:t>
            </a:r>
            <a:r>
              <a:rPr lang="fr-CA" noProof="0" dirty="0" err="1"/>
              <a:t>myNames</a:t>
            </a:r>
            <a:r>
              <a:rPr lang="fr-CA" noProof="0" dirty="0"/>
              <a:t>, où </a:t>
            </a:r>
            <a:r>
              <a:rPr lang="fr-CA" noProof="0" dirty="0" err="1"/>
              <a:t>firstName</a:t>
            </a:r>
            <a:r>
              <a:rPr lang="fr-CA" noProof="0" dirty="0"/>
              <a:t> = Jen, </a:t>
            </a:r>
            <a:r>
              <a:rPr lang="fr-CA" noProof="0" dirty="0" err="1"/>
              <a:t>middleName</a:t>
            </a:r>
            <a:r>
              <a:rPr lang="fr-CA" noProof="0" dirty="0"/>
              <a:t> = </a:t>
            </a:r>
            <a:r>
              <a:rPr lang="fr-CA" noProof="0" dirty="0" err="1"/>
              <a:t>Adele</a:t>
            </a:r>
            <a:r>
              <a:rPr lang="fr-CA" noProof="0" dirty="0"/>
              <a:t>, </a:t>
            </a:r>
            <a:r>
              <a:rPr lang="fr-CA" noProof="0" dirty="0" err="1"/>
              <a:t>lastName</a:t>
            </a:r>
            <a:r>
              <a:rPr lang="fr-CA" noProof="0" dirty="0"/>
              <a:t> = </a:t>
            </a:r>
            <a:r>
              <a:rPr lang="fr-CA" noProof="0" dirty="0" err="1"/>
              <a:t>Schellinck</a:t>
            </a:r>
            <a:endParaRPr lang="fr-CA" noProof="0" dirty="0"/>
          </a:p>
          <a:p>
            <a:r>
              <a:rPr lang="fr-CA" noProof="0" dirty="0"/>
              <a:t>En outre, un programmeur </a:t>
            </a:r>
            <a:r>
              <a:rPr lang="fr-CA" noProof="0" dirty="0" smtClean="0"/>
              <a:t>peut vouloir </a:t>
            </a:r>
            <a:r>
              <a:rPr lang="fr-CA" dirty="0"/>
              <a:t>être toujours en mesure d’exécuter un jeu d’instructions prédéfinies, ou fonctions, sur cette </a:t>
            </a:r>
            <a:r>
              <a:rPr lang="fr-CA" noProof="0" dirty="0"/>
              <a:t>structure de </a:t>
            </a:r>
            <a:r>
              <a:rPr lang="fr-CA" noProof="0" dirty="0" smtClean="0"/>
              <a:t>données :</a:t>
            </a:r>
            <a:endParaRPr lang="fr-CA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 err="1"/>
              <a:t>jenNames.print_middle_name</a:t>
            </a:r>
            <a:endParaRPr lang="fr-CA" noProof="0" dirty="0"/>
          </a:p>
          <a:p>
            <a:r>
              <a:rPr lang="fr-CA" noProof="0" dirty="0"/>
              <a:t>Un objet désigne </a:t>
            </a:r>
            <a:r>
              <a:rPr lang="fr-CA" b="1" i="1" dirty="0"/>
              <a:t>en gros</a:t>
            </a:r>
            <a:r>
              <a:rPr lang="fr-CA" noProof="0" dirty="0"/>
              <a:t> </a:t>
            </a:r>
            <a:r>
              <a:rPr lang="fr-CA" dirty="0"/>
              <a:t>une structure de données définie par l’utilisateur et un ensemble de fonctions liées à cette </a:t>
            </a:r>
            <a:r>
              <a:rPr lang="fr-CA" noProof="0" dirty="0"/>
              <a:t>structure.</a:t>
            </a:r>
          </a:p>
        </p:txBody>
      </p:sp>
    </p:spTree>
    <p:extLst>
      <p:ext uri="{BB962C8B-B14F-4D97-AF65-F5344CB8AC3E}">
        <p14:creationId xmlns:p14="http://schemas.microsoft.com/office/powerpoint/2010/main" val="100973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CADRE DE DONNÉES EN LANGAGE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2180496"/>
            <a:ext cx="11148990" cy="4140767"/>
          </a:xfrm>
        </p:spPr>
        <p:txBody>
          <a:bodyPr/>
          <a:lstStyle/>
          <a:p>
            <a:r>
              <a:rPr lang="fr-CA" noProof="0" dirty="0" smtClean="0"/>
              <a:t>L’</a:t>
            </a:r>
            <a:r>
              <a:rPr lang="fr-CA" b="1" dirty="0" smtClean="0"/>
              <a:t>objet</a:t>
            </a:r>
            <a:r>
              <a:rPr lang="fr-CA" dirty="0" smtClean="0"/>
              <a:t> de cadre </a:t>
            </a:r>
            <a:r>
              <a:rPr lang="fr-CA" noProof="0" dirty="0"/>
              <a:t>de données </a:t>
            </a:r>
            <a:r>
              <a:rPr lang="fr-CA" noProof="0" dirty="0" smtClean="0"/>
              <a:t>en </a:t>
            </a:r>
            <a:r>
              <a:rPr lang="fr-CA" noProof="0" dirty="0"/>
              <a:t>langage R est structuré comme une feuille de calcul </a:t>
            </a:r>
            <a:r>
              <a:rPr lang="fr-CA" noProof="0" dirty="0" smtClean="0"/>
              <a:t>Excel :</a:t>
            </a:r>
            <a:endParaRPr lang="fr-CA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il comporte des lignes et des colonnes, chacune </a:t>
            </a:r>
            <a:r>
              <a:rPr lang="fr-CA" dirty="0"/>
              <a:t>désignée par un nom;</a:t>
            </a:r>
            <a:endParaRPr lang="fr-CA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vous pouvez exécuter des opérations prédéfinies sur des valeurs précises, sur des lignes ou sur des colonnes.</a:t>
            </a:r>
          </a:p>
          <a:p>
            <a:r>
              <a:rPr lang="fr-CA" noProof="0" dirty="0"/>
              <a:t>Une personne habituée de travailler </a:t>
            </a:r>
            <a:r>
              <a:rPr lang="fr-CA" dirty="0"/>
              <a:t>avec une base de données OU avec un langage plus orienté vecteur </a:t>
            </a:r>
            <a:r>
              <a:rPr lang="fr-CA" noProof="0" dirty="0"/>
              <a:t>(p. ex. Java) pourrait éprouver de la frustration à </a:t>
            </a:r>
            <a:r>
              <a:rPr lang="fr-CA" noProof="0" dirty="0" smtClean="0"/>
              <a:t>utiliser le </a:t>
            </a:r>
            <a:r>
              <a:rPr lang="fr-CA" noProof="0" dirty="0"/>
              <a:t>cadre de données du langage R!</a:t>
            </a:r>
          </a:p>
        </p:txBody>
      </p:sp>
    </p:spTree>
    <p:extLst>
      <p:ext uri="{BB962C8B-B14F-4D97-AF65-F5344CB8AC3E}">
        <p14:creationId xmlns:p14="http://schemas.microsoft.com/office/powerpoint/2010/main" val="227974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 smtClean="0"/>
              <a:t>ALGORITHME DE TRI : ÉBAUCHE EN LANGAGE R</a:t>
            </a:r>
            <a:endParaRPr lang="fr-CA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2180496"/>
            <a:ext cx="11029615" cy="4140767"/>
          </a:xfrm>
        </p:spPr>
        <p:txBody>
          <a:bodyPr/>
          <a:lstStyle/>
          <a:p>
            <a:r>
              <a:rPr lang="fr-CA" b="1" noProof="0" dirty="0"/>
              <a:t>Votre </a:t>
            </a:r>
            <a:r>
              <a:rPr lang="fr-CA" b="1" noProof="0" dirty="0" smtClean="0"/>
              <a:t>défi </a:t>
            </a:r>
            <a:r>
              <a:rPr lang="fr-CA" noProof="0" dirty="0" smtClean="0"/>
              <a:t>: </a:t>
            </a:r>
            <a:r>
              <a:rPr lang="fr-CA" dirty="0"/>
              <a:t>Au moyen du notebook R fourni, </a:t>
            </a:r>
            <a:r>
              <a:rPr lang="fr-CA" noProof="0" dirty="0"/>
              <a:t>rédigez (en langage R) et exécutez un programme pour trier les nombres.</a:t>
            </a:r>
          </a:p>
        </p:txBody>
      </p:sp>
    </p:spTree>
    <p:extLst>
      <p:ext uri="{BB962C8B-B14F-4D97-AF65-F5344CB8AC3E}">
        <p14:creationId xmlns:p14="http://schemas.microsoft.com/office/powerpoint/2010/main" val="74260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Algorithme </a:t>
            </a:r>
            <a:r>
              <a:rPr lang="fr-CA" noProof="0" dirty="0"/>
              <a:t>DE </a:t>
            </a:r>
            <a:r>
              <a:rPr lang="fr-CA" noProof="0" dirty="0" smtClean="0"/>
              <a:t>TRI : </a:t>
            </a:r>
            <a:r>
              <a:rPr lang="fr-CA" noProof="0" dirty="0"/>
              <a:t>ÉBAUCHE EN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b="1" dirty="0"/>
              <a:t>Votre défi </a:t>
            </a:r>
            <a:r>
              <a:rPr lang="fr-CA" dirty="0"/>
              <a:t>Au moyen du notebook Python</a:t>
            </a:r>
            <a:r>
              <a:rPr lang="fr-CA" dirty="0" smtClean="0"/>
              <a:t> fourni, </a:t>
            </a:r>
            <a:r>
              <a:rPr lang="fr-CA" dirty="0"/>
              <a:t>rédigez (en Python) et exécutez un programme pour trier les nombres.</a:t>
            </a:r>
          </a:p>
        </p:txBody>
      </p:sp>
    </p:spTree>
    <p:extLst>
      <p:ext uri="{BB962C8B-B14F-4D97-AF65-F5344CB8AC3E}">
        <p14:creationId xmlns:p14="http://schemas.microsoft.com/office/powerpoint/2010/main" val="398436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QUELQUES </a:t>
            </a:r>
            <a:r>
              <a:rPr lang="fr-CA" noProof="0" dirty="0" smtClean="0"/>
              <a:t>renseignements </a:t>
            </a:r>
            <a:r>
              <a:rPr lang="fr-CA" dirty="0" smtClean="0"/>
              <a:t>UTILES</a:t>
            </a:r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194289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COMPILÉ ET LANGAGE INTERPRÉTÉ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b="1" noProof="0" dirty="0"/>
              <a:t>Langage </a:t>
            </a:r>
            <a:r>
              <a:rPr lang="fr-CA" b="1" noProof="0" dirty="0" smtClean="0"/>
              <a:t>compilé </a:t>
            </a:r>
            <a:r>
              <a:rPr lang="fr-CA" noProof="0" dirty="0" smtClean="0"/>
              <a:t>: </a:t>
            </a:r>
            <a:r>
              <a:rPr lang="fr-CA" noProof="0" dirty="0"/>
              <a:t>Le programme est écrit en entier, le compilateur vérifie le code </a:t>
            </a:r>
            <a:r>
              <a:rPr lang="fr-CA" b="1" dirty="0"/>
              <a:t>dans son ensemble</a:t>
            </a:r>
            <a:r>
              <a:rPr lang="fr-CA" noProof="0" dirty="0"/>
              <a:t> </a:t>
            </a:r>
            <a:r>
              <a:rPr lang="fr-CA" dirty="0"/>
              <a:t>et le transforme en langage de bas niveau</a:t>
            </a:r>
            <a:r>
              <a:rPr lang="fr-CA" noProof="0" dirty="0"/>
              <a:t>.</a:t>
            </a:r>
          </a:p>
          <a:p>
            <a:r>
              <a:rPr lang="fr-CA" b="1" noProof="0" dirty="0"/>
              <a:t>Langage </a:t>
            </a:r>
            <a:r>
              <a:rPr lang="fr-CA" b="1" noProof="0" dirty="0" smtClean="0"/>
              <a:t>interprété </a:t>
            </a:r>
            <a:r>
              <a:rPr lang="fr-CA" noProof="0" dirty="0" smtClean="0"/>
              <a:t>: </a:t>
            </a:r>
            <a:r>
              <a:rPr lang="fr-CA" noProof="0" dirty="0"/>
              <a:t>L’interpréteur lit le code, le transforme en code de bas niveau et exécute </a:t>
            </a:r>
            <a:r>
              <a:rPr lang="fr-CA" b="1" dirty="0"/>
              <a:t>un énoncé à la fois</a:t>
            </a:r>
            <a:r>
              <a:rPr lang="fr-CA" dirty="0"/>
              <a:t>.</a:t>
            </a:r>
            <a:endParaRPr lang="fr-CA" noProof="0" dirty="0"/>
          </a:p>
          <a:p>
            <a:r>
              <a:rPr lang="fr-CA" noProof="0" dirty="0"/>
              <a:t>Avec un interpréteur, vous programmez d’une manière </a:t>
            </a:r>
            <a:r>
              <a:rPr lang="fr-CA" dirty="0"/>
              <a:t>plus libre, presque improvisée</a:t>
            </a:r>
            <a:r>
              <a:rPr lang="fr-CA" noProof="0" dirty="0"/>
              <a:t> – comme jouer </a:t>
            </a:r>
            <a:r>
              <a:rPr lang="fr-CA" dirty="0"/>
              <a:t>du </a:t>
            </a:r>
            <a:r>
              <a:rPr lang="fr-CA" noProof="0" dirty="0"/>
              <a:t>jazz au lieu de la musique classique.</a:t>
            </a:r>
          </a:p>
          <a:p>
            <a:r>
              <a:rPr lang="fr-CA" noProof="0" dirty="0"/>
              <a:t>L’interpréteur peut être utile lorsque vous réalisez un travail exploratoire, mais vous risquez de rencontrer des difficultés si vous </a:t>
            </a:r>
            <a:r>
              <a:rPr lang="fr-CA" dirty="0"/>
              <a:t>adoptez cette stratégie pour créer des programmes plus gros ou plus substantiels</a:t>
            </a:r>
            <a:r>
              <a:rPr lang="fr-CA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529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Débogage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fr-CA" noProof="0" dirty="0"/>
              <a:t>Le débogage </a:t>
            </a:r>
            <a:r>
              <a:rPr lang="fr-CA" noProof="0" dirty="0" smtClean="0"/>
              <a:t>consiste principalement </a:t>
            </a:r>
            <a:r>
              <a:rPr lang="fr-CA" noProof="0" dirty="0"/>
              <a:t>à révéler ce qui se trouve dans la mémoire à divers points du flux de commande du code – est-ce que le code fait ce que vous pensez qu’il doit faire?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 débogage est </a:t>
            </a:r>
            <a:r>
              <a:rPr lang="fr-CA" noProof="0" dirty="0" smtClean="0"/>
              <a:t>un </a:t>
            </a:r>
            <a:r>
              <a:rPr lang="fr-CA" noProof="0" dirty="0"/>
              <a:t>art.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 débogage nécessite que vous deveniez un détective.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 débogage vous enseigne la persévérance.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Il existe des outils de débogage qui peuvent vous aider.</a:t>
            </a:r>
          </a:p>
        </p:txBody>
      </p:sp>
    </p:spTree>
    <p:extLst>
      <p:ext uri="{BB962C8B-B14F-4D97-AF65-F5344CB8AC3E}">
        <p14:creationId xmlns:p14="http://schemas.microsoft.com/office/powerpoint/2010/main" val="377836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QUELQUES CADRES PERTINENTS DE L’INFORMATIQUE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fr-CA" noProof="0" dirty="0"/>
              <a:t>Langages (informatique, de balisage)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Bibliothèques/API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Logiciels (applications, utilitaires, systèmes)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Code (source ouvert, non compilé)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Protocole/norme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Modèles/styles de programmation</a:t>
            </a:r>
          </a:p>
        </p:txBody>
      </p:sp>
    </p:spTree>
    <p:extLst>
      <p:ext uri="{BB962C8B-B14F-4D97-AF65-F5344CB8AC3E}">
        <p14:creationId xmlns:p14="http://schemas.microsoft.com/office/powerpoint/2010/main" val="150490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4B51AD3-CA34-DB40-93F0-8C032B347150}"/>
              </a:ext>
            </a:extLst>
          </p:cNvPr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3075709" y="2086417"/>
            <a:ext cx="6059055" cy="3605390"/>
          </a:xfrm>
        </p:spPr>
        <p:txBody>
          <a:bodyPr/>
          <a:lstStyle/>
          <a:p>
            <a:pPr algn="ctr"/>
            <a:r>
              <a:rPr lang="fr-CA" noProof="0" dirty="0"/>
              <a:t>Qu’est-ce </a:t>
            </a:r>
            <a:r>
              <a:rPr lang="fr-CA" noProof="0" dirty="0" smtClean="0"/>
              <a:t>que le code </a:t>
            </a:r>
            <a:r>
              <a:rPr lang="fr-CA" noProof="0" dirty="0"/>
              <a:t>informatique?</a:t>
            </a:r>
          </a:p>
          <a:p>
            <a:pPr algn="ctr"/>
            <a:endParaRPr lang="fr-CA" sz="500" noProof="0" dirty="0"/>
          </a:p>
          <a:p>
            <a:pPr algn="ctr"/>
            <a:r>
              <a:rPr lang="fr-CA" noProof="0" dirty="0"/>
              <a:t>Qu’est-ce qu’un programme informatique?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1FDF86-763F-CA4A-9B05-9804E432F2CC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Discussion DE GROUPE</a:t>
            </a:r>
          </a:p>
        </p:txBody>
      </p:sp>
    </p:spTree>
    <p:extLst>
      <p:ext uri="{BB962C8B-B14F-4D97-AF65-F5344CB8AC3E}">
        <p14:creationId xmlns:p14="http://schemas.microsoft.com/office/powerpoint/2010/main" val="689178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fr-CA" noProof="0" dirty="0"/>
              <a:t>EXERCICES ET LECTURES COMPLÉMENTAIRES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  <a:p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413069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Exercices : </a:t>
            </a:r>
            <a:r>
              <a:rPr lang="fr-CA" noProof="0" dirty="0"/>
              <a:t>LABORATOIRES À VENIR!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CA" dirty="0"/>
              <a:t>Au cours de la prochaine séance, vous aurez l’occasion d’en apprendre davantage sur les langages </a:t>
            </a:r>
            <a:r>
              <a:rPr lang="fr-CA" noProof="0" dirty="0"/>
              <a:t>R et Python ainsi que d’</a:t>
            </a:r>
            <a:r>
              <a:rPr lang="fr-CA" dirty="0"/>
              <a:t>exécuter </a:t>
            </a:r>
            <a:r>
              <a:rPr lang="fr-CA" dirty="0" smtClean="0"/>
              <a:t>des exercices au moyen de notebooks </a:t>
            </a:r>
            <a:r>
              <a:rPr lang="fr-CA" b="1" noProof="0" dirty="0" smtClean="0"/>
              <a:t>préparés</a:t>
            </a:r>
            <a:r>
              <a:rPr lang="fr-CA" noProof="0" dirty="0"/>
              <a:t>.</a:t>
            </a:r>
          </a:p>
          <a:p>
            <a:r>
              <a:rPr lang="fr-CA" noProof="0" dirty="0"/>
              <a:t>À partir de février, vous aurez des laboratoires dans le cadre desquels </a:t>
            </a:r>
            <a:r>
              <a:rPr lang="fr-CA" b="1" noProof="0" dirty="0"/>
              <a:t>vous </a:t>
            </a:r>
            <a:r>
              <a:rPr lang="fr-CA" b="1" noProof="0" dirty="0" smtClean="0"/>
              <a:t>serez responsable de la </a:t>
            </a:r>
            <a:r>
              <a:rPr lang="fr-CA" b="1" noProof="0" dirty="0"/>
              <a:t>programmation</a:t>
            </a:r>
            <a:r>
              <a:rPr lang="fr-CA" noProof="0" dirty="0"/>
              <a:t>.</a:t>
            </a:r>
          </a:p>
          <a:p>
            <a:r>
              <a:rPr lang="fr-CA" noProof="0" dirty="0"/>
              <a:t>Avant </a:t>
            </a:r>
            <a:r>
              <a:rPr lang="fr-CA" dirty="0"/>
              <a:t>ces laboratoires</a:t>
            </a:r>
            <a:r>
              <a:rPr lang="fr-CA" noProof="0" dirty="0"/>
              <a:t>, en guise de devoirs, nous vous encourageons </a:t>
            </a:r>
            <a:r>
              <a:rPr lang="fr-CA" noProof="0" dirty="0" smtClean="0"/>
              <a:t>à :</a:t>
            </a:r>
            <a:endParaRPr lang="fr-CA" noProof="0" dirty="0"/>
          </a:p>
          <a:p>
            <a:pPr marL="342900" indent="-342900">
              <a:buFont typeface="Arial"/>
              <a:buChar char="•"/>
            </a:pPr>
            <a:r>
              <a:rPr lang="fr-CA" b="1" u="sng" dirty="0"/>
              <a:t>revoir le </a:t>
            </a:r>
            <a:r>
              <a:rPr lang="fr-CA" b="1" u="sng" dirty="0" smtClean="0"/>
              <a:t>notebook «</a:t>
            </a:r>
            <a:r>
              <a:rPr lang="fr-CA" b="1" u="sng" dirty="0"/>
              <a:t> </a:t>
            </a:r>
            <a:r>
              <a:rPr lang="fr-CA" b="1" u="sng" noProof="0" dirty="0"/>
              <a:t>Introduction to R »;</a:t>
            </a:r>
            <a:endParaRPr lang="fr-CA" noProof="0" dirty="0"/>
          </a:p>
          <a:p>
            <a:pPr marL="342900" indent="-342900">
              <a:buFont typeface="Arial"/>
              <a:buChar char="•"/>
            </a:pPr>
            <a:r>
              <a:rPr lang="fr-CA" b="1" u="sng" noProof="0" dirty="0"/>
              <a:t>revoir les </a:t>
            </a:r>
            <a:r>
              <a:rPr lang="fr-CA" b="1" u="sng" noProof="0" dirty="0" smtClean="0"/>
              <a:t>notebooks d’introduction </a:t>
            </a:r>
            <a:r>
              <a:rPr lang="fr-CA" b="1" u="sng" dirty="0"/>
              <a:t>au langage </a:t>
            </a:r>
            <a:r>
              <a:rPr lang="fr-CA" b="1" u="sng" noProof="0" dirty="0"/>
              <a:t>Python;</a:t>
            </a:r>
            <a:endParaRPr lang="fr-CA" noProof="0" dirty="0"/>
          </a:p>
          <a:p>
            <a:pPr marL="342900" indent="-342900">
              <a:buFont typeface="Arial"/>
              <a:buChar char="•"/>
            </a:pPr>
            <a:r>
              <a:rPr lang="fr-CA" b="1" noProof="0" dirty="0"/>
              <a:t>essayer de rédiger des énoncés et de courts codes en langage R et en langage Python </a:t>
            </a:r>
            <a:r>
              <a:rPr lang="fr-CA" noProof="0" dirty="0"/>
              <a:t>dans l’environnement des </a:t>
            </a:r>
            <a:r>
              <a:rPr lang="fr-CA" noProof="0" dirty="0" smtClean="0"/>
              <a:t>notebooks, </a:t>
            </a:r>
            <a:r>
              <a:rPr lang="fr-CA" noProof="0" dirty="0"/>
              <a:t>afin de vous familiariser avec ces deux langages.</a:t>
            </a:r>
          </a:p>
        </p:txBody>
      </p:sp>
    </p:spTree>
    <p:extLst>
      <p:ext uri="{BB962C8B-B14F-4D97-AF65-F5344CB8AC3E}">
        <p14:creationId xmlns:p14="http://schemas.microsoft.com/office/powerpoint/2010/main" val="4047096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AUTRES </a:t>
            </a:r>
            <a:r>
              <a:rPr lang="fr-CA" noProof="0" dirty="0" smtClean="0"/>
              <a:t>EXERCICES : </a:t>
            </a:r>
            <a:r>
              <a:rPr lang="fr-CA" noProof="0" dirty="0"/>
              <a:t>ESSAYEZ-LES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b="1" dirty="0"/>
              <a:t>À partir d’un </a:t>
            </a:r>
            <a:r>
              <a:rPr lang="fr-CA" b="1" dirty="0" smtClean="0"/>
              <a:t>notebook vide </a:t>
            </a:r>
            <a:r>
              <a:rPr lang="fr-CA" b="1" noProof="0" dirty="0"/>
              <a:t>(nouveau</a:t>
            </a:r>
            <a:r>
              <a:rPr lang="fr-CA" b="1" noProof="0" dirty="0" smtClean="0"/>
              <a:t>) </a:t>
            </a:r>
            <a:r>
              <a:rPr lang="fr-CA" noProof="0" dirty="0" smtClean="0"/>
              <a:t>:</a:t>
            </a:r>
            <a:endParaRPr lang="fr-CA" noProof="0" dirty="0"/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chargez des données </a:t>
            </a:r>
            <a:r>
              <a:rPr lang="fr-CA" dirty="0"/>
              <a:t>à partir d’un fichier dans un cadre de données</a:t>
            </a:r>
            <a:r>
              <a:rPr lang="fr-CA" noProof="0" dirty="0"/>
              <a:t>;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créez un tracé ou un graphique au moyen des données chargées.</a:t>
            </a:r>
          </a:p>
          <a:p>
            <a:r>
              <a:rPr lang="fr-CA" noProof="0" dirty="0"/>
              <a:t>Remarque – </a:t>
            </a:r>
            <a:r>
              <a:rPr lang="fr-CA" noProof="0" dirty="0" smtClean="0"/>
              <a:t>Il </a:t>
            </a:r>
            <a:r>
              <a:rPr lang="fr-CA" b="1" noProof="0" dirty="0" smtClean="0"/>
              <a:t>est permis d’utiliser</a:t>
            </a:r>
            <a:r>
              <a:rPr lang="fr-CA" noProof="0" dirty="0" smtClean="0"/>
              <a:t> du </a:t>
            </a:r>
            <a:r>
              <a:rPr lang="fr-CA" noProof="0" dirty="0"/>
              <a:t>code d’un autre </a:t>
            </a:r>
            <a:r>
              <a:rPr lang="fr-CA" noProof="0" dirty="0" smtClean="0"/>
              <a:t>notebook ou </a:t>
            </a:r>
            <a:r>
              <a:rPr lang="fr-CA" noProof="0" dirty="0"/>
              <a:t>d’une ressource en </a:t>
            </a:r>
            <a:r>
              <a:rPr lang="fr-CA" noProof="0" dirty="0" smtClean="0"/>
              <a:t>ligne!</a:t>
            </a:r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161907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 smtClean="0"/>
              <a:t>Références</a:t>
            </a:r>
            <a:endParaRPr lang="fr-CA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  <a:p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16910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Références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algn="l"/>
            <a:r>
              <a:rPr lang="fr-CA" sz="2000" noProof="0" dirty="0"/>
              <a:t>Exemple de spécifications en langage </a:t>
            </a:r>
            <a:r>
              <a:rPr lang="fr-CA" sz="2000" noProof="0" dirty="0" smtClean="0"/>
              <a:t>C : </a:t>
            </a:r>
            <a:r>
              <a:rPr lang="fr-CA" sz="2000" noProof="0" dirty="0">
                <a:hlinkClick r:id="rId4"/>
              </a:rPr>
              <a:t>https://www2.cs.arizona.edu/~debray/Teaching/CSc453/DOCS/cminusminusspec.html</a:t>
            </a:r>
            <a:endParaRPr lang="fr-CA" sz="2000" noProof="0" dirty="0"/>
          </a:p>
          <a:p>
            <a:pPr algn="l"/>
            <a:r>
              <a:rPr lang="fr-CA" sz="2000" noProof="0" dirty="0"/>
              <a:t>Court code en langage </a:t>
            </a:r>
            <a:r>
              <a:rPr lang="fr-CA" sz="2000" noProof="0" dirty="0" smtClean="0"/>
              <a:t>C : </a:t>
            </a:r>
            <a:r>
              <a:rPr lang="fr-CA" sz="2000" noProof="0" dirty="0">
                <a:hlinkClick r:id="rId5"/>
              </a:rPr>
              <a:t>https://www.programiz.com/c-programming/examples/swapping</a:t>
            </a:r>
            <a:endParaRPr lang="fr-CA" sz="2000" noProof="0" dirty="0"/>
          </a:p>
          <a:p>
            <a:pPr algn="l"/>
            <a:r>
              <a:rPr lang="fr-CA" sz="2000" dirty="0"/>
              <a:t>Aide-mémoire sur l’application </a:t>
            </a:r>
            <a:r>
              <a:rPr lang="fr-CA" sz="2000" noProof="0" dirty="0" err="1"/>
              <a:t>Jupyter</a:t>
            </a:r>
            <a:r>
              <a:rPr lang="fr-CA" sz="2000" noProof="0" dirty="0"/>
              <a:t> </a:t>
            </a:r>
            <a:r>
              <a:rPr lang="fr-CA" sz="2000" noProof="0" dirty="0" smtClean="0"/>
              <a:t>Notebook : </a:t>
            </a:r>
            <a:r>
              <a:rPr lang="fr-CA" sz="2000" noProof="0" dirty="0">
                <a:hlinkClick r:id="rId6"/>
              </a:rPr>
              <a:t>https://s3.amazonaws.com/assets.datacamp.com/blog_assets/Jupyter_Notebook_Cheat_Sheet.pdf</a:t>
            </a:r>
            <a:endParaRPr lang="fr-CA" sz="2000" noProof="0" dirty="0"/>
          </a:p>
          <a:p>
            <a:pPr algn="l"/>
            <a:r>
              <a:rPr lang="fr-CA" sz="2000" noProof="0" dirty="0"/>
              <a:t>Aide-mémoire sur le langage </a:t>
            </a:r>
            <a:r>
              <a:rPr lang="fr-CA" sz="2000" noProof="0" dirty="0" smtClean="0"/>
              <a:t>R : </a:t>
            </a:r>
            <a:r>
              <a:rPr lang="fr-CA" sz="2000" noProof="0" dirty="0">
                <a:hlinkClick r:id="rId7"/>
              </a:rPr>
              <a:t>https://cran.r-project.org/doc/contrib/Short-refcard.pdf</a:t>
            </a:r>
            <a:endParaRPr lang="fr-CA" sz="2000" noProof="0" dirty="0"/>
          </a:p>
          <a:p>
            <a:pPr algn="l"/>
            <a:r>
              <a:rPr lang="fr-CA" sz="2000" dirty="0"/>
              <a:t>Aide-mémoire sur </a:t>
            </a:r>
            <a:r>
              <a:rPr lang="fr-CA" sz="2000" noProof="0" dirty="0" err="1" smtClean="0"/>
              <a:t>Markdown</a:t>
            </a:r>
            <a:r>
              <a:rPr lang="fr-CA" sz="2000" noProof="0" dirty="0" smtClean="0"/>
              <a:t> : </a:t>
            </a:r>
            <a:r>
              <a:rPr lang="fr-CA" sz="2000" noProof="0" dirty="0">
                <a:hlinkClick r:id="rId8"/>
              </a:rPr>
              <a:t>https://scottboms.com/downloads/documentation/markdown_cheatsheet.pdf</a:t>
            </a:r>
            <a:endParaRPr lang="fr-CA" sz="2000" noProof="0" dirty="0"/>
          </a:p>
        </p:txBody>
      </p:sp>
    </p:spTree>
    <p:extLst>
      <p:ext uri="{BB962C8B-B14F-4D97-AF65-F5344CB8AC3E}">
        <p14:creationId xmlns:p14="http://schemas.microsoft.com/office/powerpoint/2010/main" val="307244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Images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/>
          </a:bodyPr>
          <a:lstStyle/>
          <a:p>
            <a:r>
              <a:rPr lang="fr-CA" noProof="0" dirty="0"/>
              <a:t>Poteau </a:t>
            </a:r>
            <a:r>
              <a:rPr lang="fr-CA" noProof="0" dirty="0" smtClean="0"/>
              <a:t>indicateur : </a:t>
            </a:r>
            <a:r>
              <a:rPr lang="fr-CA" noProof="0" dirty="0"/>
              <a:t>https://upload.wikimedia.org/wikipedia/commons/2/29/Worden_park_signpost.jpg</a:t>
            </a:r>
          </a:p>
          <a:p>
            <a:r>
              <a:rPr lang="fr-CA" noProof="0" dirty="0" smtClean="0"/>
              <a:t>Muffins : </a:t>
            </a:r>
            <a:r>
              <a:rPr lang="fr-CA" noProof="0" dirty="0"/>
              <a:t>https://commons.wikimedia.org/wiki/Category:Muffins#/media/File:Sweet_potato_pecan.jpg</a:t>
            </a:r>
          </a:p>
          <a:p>
            <a:r>
              <a:rPr lang="fr-CA" noProof="0" dirty="0"/>
              <a:t>Langage </a:t>
            </a:r>
            <a:r>
              <a:rPr lang="fr-CA" noProof="0" dirty="0" smtClean="0"/>
              <a:t>assembleur : </a:t>
            </a:r>
            <a:r>
              <a:rPr lang="fr-CA" noProof="0" dirty="0"/>
              <a:t>https://en.wikipedia.org/wiki/Assembly_language#/media/File:Motorola_6800_Assembly_Language.png</a:t>
            </a:r>
          </a:p>
          <a:p>
            <a:r>
              <a:rPr lang="fr-CA" noProof="0" dirty="0"/>
              <a:t>Carte </a:t>
            </a:r>
            <a:r>
              <a:rPr lang="fr-CA" noProof="0" dirty="0" smtClean="0"/>
              <a:t>d’I</a:t>
            </a:r>
            <a:r>
              <a:rPr lang="fr-CA" dirty="0" smtClean="0"/>
              <a:t>n</a:t>
            </a:r>
            <a:r>
              <a:rPr lang="fr-CA" noProof="0" dirty="0" err="1" smtClean="0"/>
              <a:t>ternet</a:t>
            </a:r>
            <a:r>
              <a:rPr lang="fr-CA" noProof="0" dirty="0" smtClean="0"/>
              <a:t> : </a:t>
            </a:r>
            <a:r>
              <a:rPr lang="fr-CA" noProof="0" dirty="0"/>
              <a:t>https://upload.wikimedia.org/wikipedia/commons/d/d2/Internet_map_1024.jpg</a:t>
            </a:r>
          </a:p>
        </p:txBody>
      </p:sp>
    </p:spTree>
    <p:extLst>
      <p:ext uri="{BB962C8B-B14F-4D97-AF65-F5344CB8AC3E}">
        <p14:creationId xmlns:p14="http://schemas.microsoft.com/office/powerpoint/2010/main" val="242154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dirty="0" smtClean="0"/>
              <a:t>PROGRAMME INFORMATIQUE : EXEMPLE EN LANGAGE C</a:t>
            </a:r>
            <a:endParaRPr lang="fr-CA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  <p:custDataLst>
              <p:tags r:id="rId2"/>
            </p:custDataLst>
          </p:nvPr>
        </p:nvPicPr>
        <p:blipFill rotWithShape="1">
          <a:blip r:embed="rId5"/>
          <a:srcRect t="311" b="3181"/>
          <a:stretch/>
        </p:blipFill>
        <p:spPr>
          <a:xfrm>
            <a:off x="2020490" y="635879"/>
            <a:ext cx="8151019" cy="4641450"/>
          </a:xfrm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/>
        <p:txBody>
          <a:bodyPr>
            <a:noAutofit/>
          </a:bodyPr>
          <a:lstStyle/>
          <a:p>
            <a:r>
              <a:rPr lang="fr-CA" sz="1600" dirty="0"/>
              <a:t>Un algorithme écrit dans un langage informatique donne à un ordinateur des instructions pour exécuter une suite d’opérations.</a:t>
            </a:r>
          </a:p>
        </p:txBody>
      </p:sp>
    </p:spTree>
    <p:extLst>
      <p:ext uri="{BB962C8B-B14F-4D97-AF65-F5344CB8AC3E}">
        <p14:creationId xmlns:p14="http://schemas.microsoft.com/office/powerpoint/2010/main" val="26080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</a:t>
            </a:r>
            <a:r>
              <a:rPr lang="fr-CA" noProof="0" dirty="0" smtClean="0"/>
              <a:t>INFORMATIQUE : Définition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dirty="0"/>
              <a:t>Un </a:t>
            </a:r>
            <a:r>
              <a:rPr lang="fr-CA" b="1" dirty="0"/>
              <a:t>algorithme</a:t>
            </a:r>
            <a:r>
              <a:rPr lang="fr-CA" dirty="0"/>
              <a:t> écrit dans un </a:t>
            </a:r>
            <a:r>
              <a:rPr lang="fr-CA" b="1" dirty="0"/>
              <a:t>langage informatique</a:t>
            </a:r>
            <a:r>
              <a:rPr lang="fr-CA" dirty="0"/>
              <a:t> donne à un ordinateur des instructions pour exécuter une </a:t>
            </a:r>
            <a:r>
              <a:rPr lang="fr-CA" b="1" dirty="0"/>
              <a:t>suite</a:t>
            </a:r>
            <a:r>
              <a:rPr lang="fr-CA" dirty="0"/>
              <a:t> d’</a:t>
            </a:r>
            <a:r>
              <a:rPr lang="fr-CA" b="1" dirty="0"/>
              <a:t>opérations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dirty="0"/>
              <a:t>On peut le </a:t>
            </a:r>
            <a:r>
              <a:rPr lang="fr-CA" b="1" dirty="0"/>
              <a:t>compiler</a:t>
            </a:r>
            <a:r>
              <a:rPr lang="fr-CA" dirty="0"/>
              <a:t> ou l’</a:t>
            </a:r>
            <a:r>
              <a:rPr lang="fr-CA" b="1" dirty="0"/>
              <a:t>interpréter</a:t>
            </a:r>
            <a:r>
              <a:rPr lang="fr-CA" dirty="0"/>
              <a:t> sous forme d’une suite d’opérations matérielles exécutées par les </a:t>
            </a:r>
            <a:r>
              <a:rPr lang="fr-CA" b="1" dirty="0"/>
              <a:t>composants électriques</a:t>
            </a:r>
            <a:r>
              <a:rPr lang="fr-CA" dirty="0"/>
              <a:t> d’un ordinateur</a:t>
            </a:r>
            <a:r>
              <a:rPr lang="fr-CA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51176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QUELQUES CONCEPTS FONDAMENTAUX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1992336"/>
            <a:ext cx="11029615" cy="4140767"/>
          </a:xfrm>
        </p:spPr>
        <p:txBody>
          <a:bodyPr/>
          <a:lstStyle/>
          <a:p>
            <a:pPr marL="0" indent="0" algn="ctr">
              <a:buNone/>
            </a:pPr>
            <a:r>
              <a:rPr lang="fr-CA" noProof="0" dirty="0"/>
              <a:t>Algorithme</a:t>
            </a:r>
          </a:p>
          <a:p>
            <a:pPr marL="0" indent="0" algn="ctr">
              <a:buNone/>
            </a:pPr>
            <a:endParaRPr lang="fr-CA" sz="500" noProof="0" dirty="0"/>
          </a:p>
          <a:p>
            <a:pPr marL="0" indent="0" algn="ctr">
              <a:buNone/>
            </a:pPr>
            <a:r>
              <a:rPr lang="fr-CA" noProof="0" dirty="0"/>
              <a:t>Langage informatique</a:t>
            </a:r>
          </a:p>
          <a:p>
            <a:pPr marL="0" indent="0" algn="ctr">
              <a:buNone/>
            </a:pPr>
            <a:endParaRPr lang="fr-CA" sz="500" noProof="0" dirty="0"/>
          </a:p>
          <a:p>
            <a:pPr algn="ctr"/>
            <a:r>
              <a:rPr lang="fr-CA" noProof="0" dirty="0"/>
              <a:t>Langage (normal)</a:t>
            </a:r>
          </a:p>
        </p:txBody>
      </p:sp>
    </p:spTree>
    <p:extLst>
      <p:ext uri="{BB962C8B-B14F-4D97-AF65-F5344CB8AC3E}">
        <p14:creationId xmlns:p14="http://schemas.microsoft.com/office/powerpoint/2010/main" val="341498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</a:t>
            </a:r>
            <a:r>
              <a:rPr lang="fr-CA" noProof="0" dirty="0" smtClean="0"/>
              <a:t>NORMAL : </a:t>
            </a:r>
            <a:r>
              <a:rPr lang="fr-CA" noProof="0" dirty="0"/>
              <a:t>EXEMPLE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b="1" noProof="0" dirty="0" smtClean="0"/>
              <a:t>Alphabet :</a:t>
            </a:r>
            <a:r>
              <a:rPr lang="fr-CA" noProof="0" dirty="0" smtClean="0"/>
              <a:t> </a:t>
            </a:r>
            <a:r>
              <a:rPr lang="fr-CA" noProof="0" dirty="0"/>
              <a:t>{« a », « b », « C », « D », « ! »}</a:t>
            </a:r>
          </a:p>
          <a:p>
            <a:endParaRPr lang="fr-CA" sz="500" noProof="0" dirty="0"/>
          </a:p>
          <a:p>
            <a:r>
              <a:rPr lang="fr-CA" b="1" noProof="0" dirty="0"/>
              <a:t>Règles (grammaire</a:t>
            </a:r>
            <a:r>
              <a:rPr lang="fr-CA" b="1" noProof="0" dirty="0" smtClean="0"/>
              <a:t>) :</a:t>
            </a:r>
            <a:endParaRPr lang="fr-CA" b="1" noProof="0" dirty="0"/>
          </a:p>
          <a:p>
            <a:pPr lvl="1"/>
            <a:r>
              <a:rPr lang="fr-CA" noProof="0" dirty="0"/>
              <a:t>On peut placer une lettre à la gauche ou à la droite </a:t>
            </a:r>
            <a:r>
              <a:rPr lang="fr-CA" dirty="0"/>
              <a:t>d’une autre lettre</a:t>
            </a:r>
            <a:r>
              <a:rPr lang="fr-CA" noProof="0" dirty="0"/>
              <a:t>.</a:t>
            </a:r>
          </a:p>
          <a:p>
            <a:pPr lvl="1"/>
            <a:r>
              <a:rPr lang="fr-CA" noProof="0" dirty="0"/>
              <a:t>Une lettre doit toujours avoir une lettre identique à </a:t>
            </a:r>
            <a:r>
              <a:rPr lang="fr-CA" dirty="0"/>
              <a:t>sa gauche ou à sa droite</a:t>
            </a:r>
            <a:r>
              <a:rPr lang="fr-CA" noProof="0" dirty="0"/>
              <a:t>.</a:t>
            </a:r>
          </a:p>
          <a:p>
            <a:pPr lvl="1"/>
            <a:r>
              <a:rPr lang="fr-CA" noProof="0" dirty="0"/>
              <a:t>Une lettre majuscule doit toujours avoir une </a:t>
            </a:r>
            <a:r>
              <a:rPr lang="fr-CA" dirty="0"/>
              <a:t>lettre minuscule à sa gauche ou à sa droite</a:t>
            </a:r>
            <a:r>
              <a:rPr lang="fr-CA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1120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NGAGE" val="{&quot;SavedSwatch&quot;:&quot;-13737390|-5389529|-10807215|-8355712|-16724839|SPAC&quot;,&quot;Id&quot;:&quot;5c5365de3343428178025ca4&quot;,&quot;SmartGridHorizontal&quot;:0,&quot;LinkedExcelSources&quot;:{},&quot;LinkedProjectSources&quot;:{},&quot;FlowConfig&quot;:{&quot;Canvas&quot;:{&quot;Slide&quot;:-1,&quot;Width&quot;:0,&quot;Height&quot;:0},&quot;Timeline&quot;:{&quot;Actions&quot;:[]}},&quot;LinkedSlideMergeSources&quot;:{},&quot;LinkedSharePointSlideMergeSources&quot;:{}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heme/theme1.xml><?xml version="1.0" encoding="utf-8"?>
<a:theme xmlns:a="http://schemas.openxmlformats.org/drawingml/2006/main" name="Dividend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870</TotalTime>
  <Words>1332</Words>
  <Application>Microsoft Office PowerPoint</Application>
  <PresentationFormat>Widescreen</PresentationFormat>
  <Paragraphs>265</Paragraphs>
  <Slides>55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Arabic Typesetting</vt:lpstr>
      <vt:lpstr>Arial</vt:lpstr>
      <vt:lpstr>Calibri</vt:lpstr>
      <vt:lpstr>Courier</vt:lpstr>
      <vt:lpstr>Dagny OT</vt:lpstr>
      <vt:lpstr>Gill Sans MT</vt:lpstr>
      <vt:lpstr>Wingdings 2</vt:lpstr>
      <vt:lpstr>Dividend</vt:lpstr>
      <vt:lpstr>RUDIMENTS DE LA PROGRAMMATION</vt:lpstr>
      <vt:lpstr>APERÇU</vt:lpstr>
      <vt:lpstr>CONCEPTS FONDAMENTAUX DE LA PROGRAMMATION</vt:lpstr>
      <vt:lpstr>BUT ET OBJECTIFS D’APPRENTISSAGE DE LA PRÉSENTE SECTION</vt:lpstr>
      <vt:lpstr>Discussion DE GROUPE</vt:lpstr>
      <vt:lpstr>PROGRAMME INFORMATIQUE : EXEMPLE EN LANGAGE C</vt:lpstr>
      <vt:lpstr>PROGRAMME INFORMATIQUE : Définition</vt:lpstr>
      <vt:lpstr>QUELQUES CONCEPTS FONDAMENTAUX</vt:lpstr>
      <vt:lpstr>LANGAGE NORMAL : EXEMPLE</vt:lpstr>
      <vt:lpstr>LANGAGE NORMAL : DÉFINITION</vt:lpstr>
      <vt:lpstr>LANGAGE INFORMATIQUE : Définition</vt:lpstr>
      <vt:lpstr>LANGAGE INFORMATIQUE : DÉFINITION OFFICIELLE DU LANGAGE C</vt:lpstr>
      <vt:lpstr>PROGRAMME INFORMATIQUE : Définition</vt:lpstr>
      <vt:lpstr>Exemple d’un algorithme</vt:lpstr>
      <vt:lpstr>Algorithme : Définition</vt:lpstr>
      <vt:lpstr>PROGRAMME INFORMATIQUE : Détails</vt:lpstr>
      <vt:lpstr>PROGRAMME INFORMATIQUE : VUE D’ENSEMBLE</vt:lpstr>
      <vt:lpstr>ÉLÉMENTS DU CODE</vt:lpstr>
      <vt:lpstr>Discussion de groupe</vt:lpstr>
      <vt:lpstr>ÉLÉMENTS DU CODE INFORMATIQUE</vt:lpstr>
      <vt:lpstr>PowerPoint Presentation</vt:lpstr>
      <vt:lpstr>PRÊTS À FAIRE DE LA PROGRAMMATION?</vt:lpstr>
      <vt:lpstr>CONCEPTION DE CODE (UTILISATION DE PSEUDOCODE)</vt:lpstr>
      <vt:lpstr>Discussion de groupe</vt:lpstr>
      <vt:lpstr>ÉLÉMENTS DE LA CONCEPTION</vt:lpstr>
      <vt:lpstr>Pseudocode : Exemple</vt:lpstr>
      <vt:lpstr>Pseudocode : CE À QUOI IL RESSEMBLE RÉELLEMENT!</vt:lpstr>
      <vt:lpstr>Pseudocode : Description</vt:lpstr>
      <vt:lpstr>Pseudocode : Stratégie</vt:lpstr>
      <vt:lpstr>PSEUDOCODE : NIVEAU D’ABSTRACTION</vt:lpstr>
      <vt:lpstr>EXERCICE DE CONCEPTION DE PSEUDOCODE ET D’UN ALGORITHME : TRI</vt:lpstr>
      <vt:lpstr>PASSAGE DU PSEUDOCODE AU CODE EXÉCUTABLE</vt:lpstr>
      <vt:lpstr>La réalité</vt:lpstr>
      <vt:lpstr>DU CODE À L’ORDINATEUR</vt:lpstr>
      <vt:lpstr>RESSOURCES DE PROGRAMMATION</vt:lpstr>
      <vt:lpstr>Algorithme DE TRI : ÉBAUCHE EN LANGAGE R</vt:lpstr>
      <vt:lpstr>ANATOMIE DU NOTEBOOK JUPYTER</vt:lpstr>
      <vt:lpstr>ÉLÉMENTS DU CODE INFORMATIQUE R</vt:lpstr>
      <vt:lpstr>LANGAGE R : QUELQUES RENSEIGNEMENTS IMPORTANTS (I)</vt:lpstr>
      <vt:lpstr>LANGAGE ORIENTÉ OBJET ET LANGAGE PROCÉDURAL</vt:lpstr>
      <vt:lpstr>TYPES DE DONNÉES</vt:lpstr>
      <vt:lpstr>Structures de données et objets</vt:lpstr>
      <vt:lpstr>CADRE DE DONNÉES EN LANGAGE R</vt:lpstr>
      <vt:lpstr>ALGORITHME DE TRI : ÉBAUCHE EN LANGAGE R</vt:lpstr>
      <vt:lpstr>Algorithme DE TRI : ÉBAUCHE EN Python</vt:lpstr>
      <vt:lpstr>QUELQUES renseignements UTILES</vt:lpstr>
      <vt:lpstr>LANGAGE COMPILÉ ET LANGAGE INTERPRÉTÉ</vt:lpstr>
      <vt:lpstr>Débogage</vt:lpstr>
      <vt:lpstr>QUELQUES CADRES PERTINENTS DE L’INFORMATIQUE</vt:lpstr>
      <vt:lpstr>EXERCICES ET LECTURES COMPLÉMENTAIRES</vt:lpstr>
      <vt:lpstr>Exercices : LABORATOIRES À VENIR!</vt:lpstr>
      <vt:lpstr>AUTRES EXERCICES : ESSAYEZ-LES</vt:lpstr>
      <vt:lpstr>Références</vt:lpstr>
      <vt:lpstr>Références</vt:lpstr>
      <vt:lpstr>Images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universals</dc:title>
  <dc:creator>pboily</dc:creator>
  <cp:lastModifiedBy>Dominic Finn</cp:lastModifiedBy>
  <cp:revision>81</cp:revision>
  <cp:lastPrinted>2019-01-30T17:58:50Z</cp:lastPrinted>
  <dcterms:created xsi:type="dcterms:W3CDTF">2018-12-12T19:39:04Z</dcterms:created>
  <dcterms:modified xsi:type="dcterms:W3CDTF">2019-02-04T16:42:46Z</dcterms:modified>
</cp:coreProperties>
</file>

<file path=docProps/thumbnail.jpeg>
</file>